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7"/>
  </p:notesMasterIdLst>
  <p:sldIdLst>
    <p:sldId id="278" r:id="rId2"/>
    <p:sldId id="279" r:id="rId3"/>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303" r:id="rId26"/>
    <p:sldId id="280" r:id="rId27"/>
    <p:sldId id="294" r:id="rId28"/>
    <p:sldId id="295" r:id="rId29"/>
    <p:sldId id="281" r:id="rId30"/>
    <p:sldId id="293" r:id="rId31"/>
    <p:sldId id="312" r:id="rId32"/>
    <p:sldId id="313" r:id="rId33"/>
    <p:sldId id="302" r:id="rId34"/>
    <p:sldId id="298" r:id="rId35"/>
    <p:sldId id="299" r:id="rId36"/>
    <p:sldId id="300" r:id="rId37"/>
    <p:sldId id="301" r:id="rId38"/>
    <p:sldId id="314" r:id="rId39"/>
    <p:sldId id="289" r:id="rId40"/>
    <p:sldId id="283" r:id="rId41"/>
    <p:sldId id="284" r:id="rId42"/>
    <p:sldId id="285" r:id="rId43"/>
    <p:sldId id="286" r:id="rId44"/>
    <p:sldId id="287" r:id="rId45"/>
    <p:sldId id="291" r:id="rId46"/>
    <p:sldId id="292" r:id="rId47"/>
    <p:sldId id="307" r:id="rId48"/>
    <p:sldId id="297" r:id="rId49"/>
    <p:sldId id="296" r:id="rId50"/>
    <p:sldId id="304" r:id="rId51"/>
    <p:sldId id="305" r:id="rId52"/>
    <p:sldId id="308" r:id="rId53"/>
    <p:sldId id="309" r:id="rId54"/>
    <p:sldId id="310" r:id="rId55"/>
    <p:sldId id="311" r:id="rId5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1EA9F64-872E-4AC3-B72B-948E47284C1B}" v="219" dt="2018-06-25T10:17:30.430"/>
    <p1510:client id="{9BDD7B77-382B-40D9-BDDA-AE44A8CBFCCC}" v="261" dt="2018-06-25T10:18:11.730"/>
    <p1510:client id="{16D55D03-3CF9-4ED0-BD42-00A8D22C7DF5}" v="143" dt="2018-06-25T11:20:39.874"/>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2D6DCC-1C32-4D9C-95C9-CAF7364631F0}"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C2B78440-AF94-4A78-A794-504FD6E1CB23}">
      <dgm:prSet phldrT="[Text]"/>
      <dgm:spPr/>
      <dgm:t>
        <a:bodyPr/>
        <a:lstStyle/>
        <a:p>
          <a:r>
            <a:rPr lang="en-US"/>
            <a:t>Result of the Nested sampling on sparse data</a:t>
          </a:r>
        </a:p>
      </dgm:t>
    </dgm:pt>
    <dgm:pt modelId="{38E6F446-AEE5-4DDE-8E5B-BE114D52083E}" type="parTrans" cxnId="{1BFB6576-457D-4A51-A630-31293DB75314}">
      <dgm:prSet/>
      <dgm:spPr/>
      <dgm:t>
        <a:bodyPr/>
        <a:lstStyle/>
        <a:p>
          <a:endParaRPr lang="en-US"/>
        </a:p>
      </dgm:t>
    </dgm:pt>
    <dgm:pt modelId="{0A3B1066-2415-468B-813A-9195BFE2470F}" type="sibTrans" cxnId="{1BFB6576-457D-4A51-A630-31293DB75314}">
      <dgm:prSet/>
      <dgm:spPr/>
      <dgm:t>
        <a:bodyPr/>
        <a:lstStyle/>
        <a:p>
          <a:endParaRPr lang="en-US"/>
        </a:p>
      </dgm:t>
    </dgm:pt>
    <dgm:pt modelId="{C83BE7D4-9A0B-42C3-9336-41CD64D4F657}">
      <dgm:prSet phldrT="[Text]"/>
      <dgm:spPr/>
      <dgm:t>
        <a:bodyPr/>
        <a:lstStyle/>
        <a:p>
          <a:r>
            <a:rPr lang="en-US"/>
            <a:t>Generation of spectra covering 0.3-30 microns</a:t>
          </a:r>
        </a:p>
      </dgm:t>
    </dgm:pt>
    <dgm:pt modelId="{0914F15C-9355-4C56-9436-12A88348792D}" type="parTrans" cxnId="{0250A08A-2137-4AA7-8B7F-27BAF3627496}">
      <dgm:prSet/>
      <dgm:spPr/>
      <dgm:t>
        <a:bodyPr/>
        <a:lstStyle/>
        <a:p>
          <a:endParaRPr lang="en-US"/>
        </a:p>
      </dgm:t>
    </dgm:pt>
    <dgm:pt modelId="{4A844703-282E-4CAF-8A36-BDEE0452C80B}" type="sibTrans" cxnId="{0250A08A-2137-4AA7-8B7F-27BAF3627496}">
      <dgm:prSet/>
      <dgm:spPr/>
      <dgm:t>
        <a:bodyPr/>
        <a:lstStyle/>
        <a:p>
          <a:endParaRPr lang="en-US"/>
        </a:p>
      </dgm:t>
    </dgm:pt>
    <dgm:pt modelId="{58354FAD-F8CC-47FE-8A67-00AADCEBCFD5}">
      <dgm:prSet phldrT="[Text]"/>
      <dgm:spPr/>
      <dgm:t>
        <a:bodyPr/>
        <a:lstStyle/>
        <a:p>
          <a:r>
            <a:rPr lang="en-US"/>
            <a:t>Integration of the flux over the wavelength range</a:t>
          </a:r>
        </a:p>
      </dgm:t>
    </dgm:pt>
    <dgm:pt modelId="{FDBF6ACF-CDE0-465B-A585-1C05B2301C06}" type="parTrans" cxnId="{081D3415-10FD-40D2-B82F-FEC14D81B907}">
      <dgm:prSet/>
      <dgm:spPr/>
      <dgm:t>
        <a:bodyPr/>
        <a:lstStyle/>
        <a:p>
          <a:endParaRPr lang="en-US"/>
        </a:p>
      </dgm:t>
    </dgm:pt>
    <dgm:pt modelId="{A2339E4C-718C-4F9C-8965-78ACA53CDD02}" type="sibTrans" cxnId="{081D3415-10FD-40D2-B82F-FEC14D81B907}">
      <dgm:prSet/>
      <dgm:spPr/>
      <dgm:t>
        <a:bodyPr/>
        <a:lstStyle/>
        <a:p>
          <a:endParaRPr lang="en-US"/>
        </a:p>
      </dgm:t>
    </dgm:pt>
    <dgm:pt modelId="{0E69877E-743F-4570-8841-555A1AD61349}">
      <dgm:prSet phldrT="[Text]"/>
      <dgm:spPr/>
      <dgm:t>
        <a:bodyPr/>
        <a:lstStyle/>
        <a:p>
          <a:r>
            <a:rPr lang="en-US" err="1"/>
            <a:t>Teff</a:t>
          </a:r>
        </a:p>
      </dgm:t>
    </dgm:pt>
    <dgm:pt modelId="{73FD1F98-4340-46B0-99EC-52098DA51BF2}" type="parTrans" cxnId="{3D31B23E-DC56-43BE-A942-628E4C858610}">
      <dgm:prSet/>
      <dgm:spPr/>
      <dgm:t>
        <a:bodyPr/>
        <a:lstStyle/>
        <a:p>
          <a:endParaRPr lang="en-US"/>
        </a:p>
      </dgm:t>
    </dgm:pt>
    <dgm:pt modelId="{C8101D39-F090-404A-8D23-C043A5FF7862}" type="sibTrans" cxnId="{3D31B23E-DC56-43BE-A942-628E4C858610}">
      <dgm:prSet/>
      <dgm:spPr/>
      <dgm:t>
        <a:bodyPr/>
        <a:lstStyle/>
        <a:p>
          <a:endParaRPr lang="en-US"/>
        </a:p>
      </dgm:t>
    </dgm:pt>
    <dgm:pt modelId="{3402AE02-B003-489A-9318-0442257324F4}" type="pres">
      <dgm:prSet presAssocID="{052D6DCC-1C32-4D9C-95C9-CAF7364631F0}" presName="diagram" presStyleCnt="0">
        <dgm:presLayoutVars>
          <dgm:dir/>
          <dgm:resizeHandles val="exact"/>
        </dgm:presLayoutVars>
      </dgm:prSet>
      <dgm:spPr/>
    </dgm:pt>
    <dgm:pt modelId="{43222A24-41BD-4B45-8B14-32D92742C7B6}" type="pres">
      <dgm:prSet presAssocID="{C2B78440-AF94-4A78-A794-504FD6E1CB23}" presName="node" presStyleLbl="node1" presStyleIdx="0" presStyleCnt="4">
        <dgm:presLayoutVars>
          <dgm:bulletEnabled val="1"/>
        </dgm:presLayoutVars>
      </dgm:prSet>
      <dgm:spPr/>
    </dgm:pt>
    <dgm:pt modelId="{25235C04-7618-4423-B830-C083A5E8408B}" type="pres">
      <dgm:prSet presAssocID="{0A3B1066-2415-468B-813A-9195BFE2470F}" presName="sibTrans" presStyleLbl="sibTrans2D1" presStyleIdx="0" presStyleCnt="3"/>
      <dgm:spPr/>
    </dgm:pt>
    <dgm:pt modelId="{3CE12EFA-6709-4BF4-B7BD-401583A5E4FA}" type="pres">
      <dgm:prSet presAssocID="{0A3B1066-2415-468B-813A-9195BFE2470F}" presName="connectorText" presStyleLbl="sibTrans2D1" presStyleIdx="0" presStyleCnt="3"/>
      <dgm:spPr/>
    </dgm:pt>
    <dgm:pt modelId="{E778634D-C53C-4CF0-A521-12B3F6BA82C4}" type="pres">
      <dgm:prSet presAssocID="{C83BE7D4-9A0B-42C3-9336-41CD64D4F657}" presName="node" presStyleLbl="node1" presStyleIdx="1" presStyleCnt="4">
        <dgm:presLayoutVars>
          <dgm:bulletEnabled val="1"/>
        </dgm:presLayoutVars>
      </dgm:prSet>
      <dgm:spPr/>
    </dgm:pt>
    <dgm:pt modelId="{6B178279-36B1-44DF-99B2-C7AB99D2D36E}" type="pres">
      <dgm:prSet presAssocID="{4A844703-282E-4CAF-8A36-BDEE0452C80B}" presName="sibTrans" presStyleLbl="sibTrans2D1" presStyleIdx="1" presStyleCnt="3"/>
      <dgm:spPr/>
    </dgm:pt>
    <dgm:pt modelId="{8750733F-FDFB-4099-A88A-367F00F98C1F}" type="pres">
      <dgm:prSet presAssocID="{4A844703-282E-4CAF-8A36-BDEE0452C80B}" presName="connectorText" presStyleLbl="sibTrans2D1" presStyleIdx="1" presStyleCnt="3"/>
      <dgm:spPr/>
    </dgm:pt>
    <dgm:pt modelId="{DC19CCE7-9BD8-46BC-9CD6-CA60B9C6E2CF}" type="pres">
      <dgm:prSet presAssocID="{58354FAD-F8CC-47FE-8A67-00AADCEBCFD5}" presName="node" presStyleLbl="node1" presStyleIdx="2" presStyleCnt="4">
        <dgm:presLayoutVars>
          <dgm:bulletEnabled val="1"/>
        </dgm:presLayoutVars>
      </dgm:prSet>
      <dgm:spPr/>
    </dgm:pt>
    <dgm:pt modelId="{9D7A9222-9770-4461-A8D8-9E8E8E52374A}" type="pres">
      <dgm:prSet presAssocID="{A2339E4C-718C-4F9C-8965-78ACA53CDD02}" presName="sibTrans" presStyleLbl="sibTrans2D1" presStyleIdx="2" presStyleCnt="3"/>
      <dgm:spPr/>
    </dgm:pt>
    <dgm:pt modelId="{7263D7C8-24A9-4EEB-BDA6-32C5F546D249}" type="pres">
      <dgm:prSet presAssocID="{A2339E4C-718C-4F9C-8965-78ACA53CDD02}" presName="connectorText" presStyleLbl="sibTrans2D1" presStyleIdx="2" presStyleCnt="3"/>
      <dgm:spPr/>
    </dgm:pt>
    <dgm:pt modelId="{F145B129-AD6E-4EE4-86F3-3362F64AB41C}" type="pres">
      <dgm:prSet presAssocID="{0E69877E-743F-4570-8841-555A1AD61349}" presName="node" presStyleLbl="node1" presStyleIdx="3" presStyleCnt="4">
        <dgm:presLayoutVars>
          <dgm:bulletEnabled val="1"/>
        </dgm:presLayoutVars>
      </dgm:prSet>
      <dgm:spPr/>
    </dgm:pt>
  </dgm:ptLst>
  <dgm:cxnLst>
    <dgm:cxn modelId="{F491C80B-1755-480C-A128-B5151460CE32}" type="presOf" srcId="{0A3B1066-2415-468B-813A-9195BFE2470F}" destId="{3CE12EFA-6709-4BF4-B7BD-401583A5E4FA}" srcOrd="1" destOrd="0" presId="urn:microsoft.com/office/officeart/2005/8/layout/process5"/>
    <dgm:cxn modelId="{081D3415-10FD-40D2-B82F-FEC14D81B907}" srcId="{052D6DCC-1C32-4D9C-95C9-CAF7364631F0}" destId="{58354FAD-F8CC-47FE-8A67-00AADCEBCFD5}" srcOrd="2" destOrd="0" parTransId="{FDBF6ACF-CDE0-465B-A585-1C05B2301C06}" sibTransId="{A2339E4C-718C-4F9C-8965-78ACA53CDD02}"/>
    <dgm:cxn modelId="{A0DC6C17-E091-421B-BD39-4822F026C440}" type="presOf" srcId="{C2B78440-AF94-4A78-A794-504FD6E1CB23}" destId="{43222A24-41BD-4B45-8B14-32D92742C7B6}" srcOrd="0" destOrd="0" presId="urn:microsoft.com/office/officeart/2005/8/layout/process5"/>
    <dgm:cxn modelId="{3D31B23E-DC56-43BE-A942-628E4C858610}" srcId="{052D6DCC-1C32-4D9C-95C9-CAF7364631F0}" destId="{0E69877E-743F-4570-8841-555A1AD61349}" srcOrd="3" destOrd="0" parTransId="{73FD1F98-4340-46B0-99EC-52098DA51BF2}" sibTransId="{C8101D39-F090-404A-8D23-C043A5FF7862}"/>
    <dgm:cxn modelId="{0AEAEB68-E489-4F68-B386-326F3D3E83D0}" type="presOf" srcId="{0E69877E-743F-4570-8841-555A1AD61349}" destId="{F145B129-AD6E-4EE4-86F3-3362F64AB41C}" srcOrd="0" destOrd="0" presId="urn:microsoft.com/office/officeart/2005/8/layout/process5"/>
    <dgm:cxn modelId="{CC92006B-8350-4636-A188-5FB12BBEF084}" type="presOf" srcId="{4A844703-282E-4CAF-8A36-BDEE0452C80B}" destId="{6B178279-36B1-44DF-99B2-C7AB99D2D36E}" srcOrd="0" destOrd="0" presId="urn:microsoft.com/office/officeart/2005/8/layout/process5"/>
    <dgm:cxn modelId="{AEDA3B6D-0B8C-479C-BF67-7DD3E8160431}" type="presOf" srcId="{0A3B1066-2415-468B-813A-9195BFE2470F}" destId="{25235C04-7618-4423-B830-C083A5E8408B}" srcOrd="0" destOrd="0" presId="urn:microsoft.com/office/officeart/2005/8/layout/process5"/>
    <dgm:cxn modelId="{1BFB6576-457D-4A51-A630-31293DB75314}" srcId="{052D6DCC-1C32-4D9C-95C9-CAF7364631F0}" destId="{C2B78440-AF94-4A78-A794-504FD6E1CB23}" srcOrd="0" destOrd="0" parTransId="{38E6F446-AEE5-4DDE-8E5B-BE114D52083E}" sibTransId="{0A3B1066-2415-468B-813A-9195BFE2470F}"/>
    <dgm:cxn modelId="{07F0B577-E87E-4401-9268-496BEFC1C085}" type="presOf" srcId="{A2339E4C-718C-4F9C-8965-78ACA53CDD02}" destId="{7263D7C8-24A9-4EEB-BDA6-32C5F546D249}" srcOrd="1" destOrd="0" presId="urn:microsoft.com/office/officeart/2005/8/layout/process5"/>
    <dgm:cxn modelId="{0250A08A-2137-4AA7-8B7F-27BAF3627496}" srcId="{052D6DCC-1C32-4D9C-95C9-CAF7364631F0}" destId="{C83BE7D4-9A0B-42C3-9336-41CD64D4F657}" srcOrd="1" destOrd="0" parTransId="{0914F15C-9355-4C56-9436-12A88348792D}" sibTransId="{4A844703-282E-4CAF-8A36-BDEE0452C80B}"/>
    <dgm:cxn modelId="{7DEF54D0-E3DE-4184-ABF7-9E8C581338D4}" type="presOf" srcId="{A2339E4C-718C-4F9C-8965-78ACA53CDD02}" destId="{9D7A9222-9770-4461-A8D8-9E8E8E52374A}" srcOrd="0" destOrd="0" presId="urn:microsoft.com/office/officeart/2005/8/layout/process5"/>
    <dgm:cxn modelId="{FE8DE8D0-A3D6-4A1F-BD1B-60631F984133}" type="presOf" srcId="{C83BE7D4-9A0B-42C3-9336-41CD64D4F657}" destId="{E778634D-C53C-4CF0-A521-12B3F6BA82C4}" srcOrd="0" destOrd="0" presId="urn:microsoft.com/office/officeart/2005/8/layout/process5"/>
    <dgm:cxn modelId="{5A267AD9-7EB8-429F-AE63-D24145789D22}" type="presOf" srcId="{052D6DCC-1C32-4D9C-95C9-CAF7364631F0}" destId="{3402AE02-B003-489A-9318-0442257324F4}" srcOrd="0" destOrd="0" presId="urn:microsoft.com/office/officeart/2005/8/layout/process5"/>
    <dgm:cxn modelId="{EEDE09F1-1538-4155-BF8E-5283F1D14841}" type="presOf" srcId="{58354FAD-F8CC-47FE-8A67-00AADCEBCFD5}" destId="{DC19CCE7-9BD8-46BC-9CD6-CA60B9C6E2CF}" srcOrd="0" destOrd="0" presId="urn:microsoft.com/office/officeart/2005/8/layout/process5"/>
    <dgm:cxn modelId="{4A8616FF-DBC4-4809-8781-5D318C281E7E}" type="presOf" srcId="{4A844703-282E-4CAF-8A36-BDEE0452C80B}" destId="{8750733F-FDFB-4099-A88A-367F00F98C1F}" srcOrd="1" destOrd="0" presId="urn:microsoft.com/office/officeart/2005/8/layout/process5"/>
    <dgm:cxn modelId="{B9C388CA-7DC8-4462-9BD2-880DA40DB1D6}" type="presParOf" srcId="{3402AE02-B003-489A-9318-0442257324F4}" destId="{43222A24-41BD-4B45-8B14-32D92742C7B6}" srcOrd="0" destOrd="0" presId="urn:microsoft.com/office/officeart/2005/8/layout/process5"/>
    <dgm:cxn modelId="{0F142F90-1FB9-4C04-BEB7-AFAC3F7FAB03}" type="presParOf" srcId="{3402AE02-B003-489A-9318-0442257324F4}" destId="{25235C04-7618-4423-B830-C083A5E8408B}" srcOrd="1" destOrd="0" presId="urn:microsoft.com/office/officeart/2005/8/layout/process5"/>
    <dgm:cxn modelId="{4FB8649D-173B-4A64-8BF9-0E0FAC70B169}" type="presParOf" srcId="{25235C04-7618-4423-B830-C083A5E8408B}" destId="{3CE12EFA-6709-4BF4-B7BD-401583A5E4FA}" srcOrd="0" destOrd="0" presId="urn:microsoft.com/office/officeart/2005/8/layout/process5"/>
    <dgm:cxn modelId="{3CAA4E51-2D2E-451E-97A3-6C9421A8565A}" type="presParOf" srcId="{3402AE02-B003-489A-9318-0442257324F4}" destId="{E778634D-C53C-4CF0-A521-12B3F6BA82C4}" srcOrd="2" destOrd="0" presId="urn:microsoft.com/office/officeart/2005/8/layout/process5"/>
    <dgm:cxn modelId="{1B9E9898-877A-4549-BA95-9E258982BBD4}" type="presParOf" srcId="{3402AE02-B003-489A-9318-0442257324F4}" destId="{6B178279-36B1-44DF-99B2-C7AB99D2D36E}" srcOrd="3" destOrd="0" presId="urn:microsoft.com/office/officeart/2005/8/layout/process5"/>
    <dgm:cxn modelId="{4687BEBF-E572-4C76-B79A-49A947B6F433}" type="presParOf" srcId="{6B178279-36B1-44DF-99B2-C7AB99D2D36E}" destId="{8750733F-FDFB-4099-A88A-367F00F98C1F}" srcOrd="0" destOrd="0" presId="urn:microsoft.com/office/officeart/2005/8/layout/process5"/>
    <dgm:cxn modelId="{0DD51BB9-2CF3-42AA-A51F-559C5FAECFF5}" type="presParOf" srcId="{3402AE02-B003-489A-9318-0442257324F4}" destId="{DC19CCE7-9BD8-46BC-9CD6-CA60B9C6E2CF}" srcOrd="4" destOrd="0" presId="urn:microsoft.com/office/officeart/2005/8/layout/process5"/>
    <dgm:cxn modelId="{907C886B-C06C-44FF-9676-8CB7B00541BC}" type="presParOf" srcId="{3402AE02-B003-489A-9318-0442257324F4}" destId="{9D7A9222-9770-4461-A8D8-9E8E8E52374A}" srcOrd="5" destOrd="0" presId="urn:microsoft.com/office/officeart/2005/8/layout/process5"/>
    <dgm:cxn modelId="{D69696C3-8286-4547-8D75-C0334465A5A4}" type="presParOf" srcId="{9D7A9222-9770-4461-A8D8-9E8E8E52374A}" destId="{7263D7C8-24A9-4EEB-BDA6-32C5F546D249}" srcOrd="0" destOrd="0" presId="urn:microsoft.com/office/officeart/2005/8/layout/process5"/>
    <dgm:cxn modelId="{05C8A995-8B10-4303-92B6-DA07FBC13F2E}" type="presParOf" srcId="{3402AE02-B003-489A-9318-0442257324F4}" destId="{F145B129-AD6E-4EE4-86F3-3362F64AB41C}" srcOrd="6"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2D6DCC-1C32-4D9C-95C9-CAF7364631F0}" type="doc">
      <dgm:prSet loTypeId="urn:microsoft.com/office/officeart/2005/8/layout/process5" loCatId="process" qsTypeId="urn:microsoft.com/office/officeart/2005/8/quickstyle/simple1" qsCatId="simple" csTypeId="urn:microsoft.com/office/officeart/2005/8/colors/accent1_2" csCatId="accent1" phldr="1"/>
      <dgm:spPr/>
      <dgm:t>
        <a:bodyPr/>
        <a:lstStyle/>
        <a:p>
          <a:endParaRPr lang="en-US"/>
        </a:p>
      </dgm:t>
    </dgm:pt>
    <dgm:pt modelId="{C2B78440-AF94-4A78-A794-504FD6E1CB23}">
      <dgm:prSet phldrT="[Text]"/>
      <dgm:spPr/>
      <dgm:t>
        <a:bodyPr/>
        <a:lstStyle/>
        <a:p>
          <a:r>
            <a:rPr lang="en-US"/>
            <a:t>Result of the Nested sampling on sparse data</a:t>
          </a:r>
        </a:p>
      </dgm:t>
    </dgm:pt>
    <dgm:pt modelId="{38E6F446-AEE5-4DDE-8E5B-BE114D52083E}" type="parTrans" cxnId="{1BFB6576-457D-4A51-A630-31293DB75314}">
      <dgm:prSet/>
      <dgm:spPr/>
      <dgm:t>
        <a:bodyPr/>
        <a:lstStyle/>
        <a:p>
          <a:endParaRPr lang="en-US"/>
        </a:p>
      </dgm:t>
    </dgm:pt>
    <dgm:pt modelId="{0A3B1066-2415-468B-813A-9195BFE2470F}" type="sibTrans" cxnId="{1BFB6576-457D-4A51-A630-31293DB75314}">
      <dgm:prSet/>
      <dgm:spPr/>
      <dgm:t>
        <a:bodyPr/>
        <a:lstStyle/>
        <a:p>
          <a:endParaRPr lang="en-US"/>
        </a:p>
      </dgm:t>
    </dgm:pt>
    <dgm:pt modelId="{C83BE7D4-9A0B-42C3-9336-41CD64D4F657}">
      <dgm:prSet phldrT="[Text]"/>
      <dgm:spPr/>
      <dgm:t>
        <a:bodyPr/>
        <a:lstStyle/>
        <a:p>
          <a:r>
            <a:rPr lang="en-US"/>
            <a:t>Generation of spectra covering 0.3-30 microns</a:t>
          </a:r>
        </a:p>
      </dgm:t>
    </dgm:pt>
    <dgm:pt modelId="{0914F15C-9355-4C56-9436-12A88348792D}" type="parTrans" cxnId="{0250A08A-2137-4AA7-8B7F-27BAF3627496}">
      <dgm:prSet/>
      <dgm:spPr/>
      <dgm:t>
        <a:bodyPr/>
        <a:lstStyle/>
        <a:p>
          <a:endParaRPr lang="en-US"/>
        </a:p>
      </dgm:t>
    </dgm:pt>
    <dgm:pt modelId="{4A844703-282E-4CAF-8A36-BDEE0452C80B}" type="sibTrans" cxnId="{0250A08A-2137-4AA7-8B7F-27BAF3627496}">
      <dgm:prSet/>
      <dgm:spPr/>
      <dgm:t>
        <a:bodyPr/>
        <a:lstStyle/>
        <a:p>
          <a:endParaRPr lang="en-US"/>
        </a:p>
      </dgm:t>
    </dgm:pt>
    <dgm:pt modelId="{58354FAD-F8CC-47FE-8A67-00AADCEBCFD5}">
      <dgm:prSet phldrT="[Text]"/>
      <dgm:spPr/>
      <dgm:t>
        <a:bodyPr/>
        <a:lstStyle/>
        <a:p>
          <a:r>
            <a:rPr lang="en-US"/>
            <a:t>Integration of the flux over the wavelength range</a:t>
          </a:r>
        </a:p>
      </dgm:t>
    </dgm:pt>
    <dgm:pt modelId="{FDBF6ACF-CDE0-465B-A585-1C05B2301C06}" type="parTrans" cxnId="{081D3415-10FD-40D2-B82F-FEC14D81B907}">
      <dgm:prSet/>
      <dgm:spPr/>
      <dgm:t>
        <a:bodyPr/>
        <a:lstStyle/>
        <a:p>
          <a:endParaRPr lang="en-US"/>
        </a:p>
      </dgm:t>
    </dgm:pt>
    <dgm:pt modelId="{A2339E4C-718C-4F9C-8965-78ACA53CDD02}" type="sibTrans" cxnId="{081D3415-10FD-40D2-B82F-FEC14D81B907}">
      <dgm:prSet/>
      <dgm:spPr/>
      <dgm:t>
        <a:bodyPr/>
        <a:lstStyle/>
        <a:p>
          <a:endParaRPr lang="en-US"/>
        </a:p>
      </dgm:t>
    </dgm:pt>
    <dgm:pt modelId="{0E69877E-743F-4570-8841-555A1AD61349}">
      <dgm:prSet phldrT="[Text]"/>
      <dgm:spPr/>
      <dgm:t>
        <a:bodyPr/>
        <a:lstStyle/>
        <a:p>
          <a:r>
            <a:rPr lang="en-US" err="1"/>
            <a:t>Teff</a:t>
          </a:r>
        </a:p>
      </dgm:t>
    </dgm:pt>
    <dgm:pt modelId="{73FD1F98-4340-46B0-99EC-52098DA51BF2}" type="parTrans" cxnId="{3D31B23E-DC56-43BE-A942-628E4C858610}">
      <dgm:prSet/>
      <dgm:spPr/>
      <dgm:t>
        <a:bodyPr/>
        <a:lstStyle/>
        <a:p>
          <a:endParaRPr lang="en-US"/>
        </a:p>
      </dgm:t>
    </dgm:pt>
    <dgm:pt modelId="{C8101D39-F090-404A-8D23-C043A5FF7862}" type="sibTrans" cxnId="{3D31B23E-DC56-43BE-A942-628E4C858610}">
      <dgm:prSet/>
      <dgm:spPr/>
      <dgm:t>
        <a:bodyPr/>
        <a:lstStyle/>
        <a:p>
          <a:endParaRPr lang="en-US"/>
        </a:p>
      </dgm:t>
    </dgm:pt>
    <dgm:pt modelId="{3402AE02-B003-489A-9318-0442257324F4}" type="pres">
      <dgm:prSet presAssocID="{052D6DCC-1C32-4D9C-95C9-CAF7364631F0}" presName="diagram" presStyleCnt="0">
        <dgm:presLayoutVars>
          <dgm:dir/>
          <dgm:resizeHandles val="exact"/>
        </dgm:presLayoutVars>
      </dgm:prSet>
      <dgm:spPr/>
    </dgm:pt>
    <dgm:pt modelId="{43222A24-41BD-4B45-8B14-32D92742C7B6}" type="pres">
      <dgm:prSet presAssocID="{C2B78440-AF94-4A78-A794-504FD6E1CB23}" presName="node" presStyleLbl="node1" presStyleIdx="0" presStyleCnt="4">
        <dgm:presLayoutVars>
          <dgm:bulletEnabled val="1"/>
        </dgm:presLayoutVars>
      </dgm:prSet>
      <dgm:spPr/>
    </dgm:pt>
    <dgm:pt modelId="{25235C04-7618-4423-B830-C083A5E8408B}" type="pres">
      <dgm:prSet presAssocID="{0A3B1066-2415-468B-813A-9195BFE2470F}" presName="sibTrans" presStyleLbl="sibTrans2D1" presStyleIdx="0" presStyleCnt="3"/>
      <dgm:spPr/>
    </dgm:pt>
    <dgm:pt modelId="{3CE12EFA-6709-4BF4-B7BD-401583A5E4FA}" type="pres">
      <dgm:prSet presAssocID="{0A3B1066-2415-468B-813A-9195BFE2470F}" presName="connectorText" presStyleLbl="sibTrans2D1" presStyleIdx="0" presStyleCnt="3"/>
      <dgm:spPr/>
    </dgm:pt>
    <dgm:pt modelId="{E778634D-C53C-4CF0-A521-12B3F6BA82C4}" type="pres">
      <dgm:prSet presAssocID="{C83BE7D4-9A0B-42C3-9336-41CD64D4F657}" presName="node" presStyleLbl="node1" presStyleIdx="1" presStyleCnt="4">
        <dgm:presLayoutVars>
          <dgm:bulletEnabled val="1"/>
        </dgm:presLayoutVars>
      </dgm:prSet>
      <dgm:spPr/>
    </dgm:pt>
    <dgm:pt modelId="{6B178279-36B1-44DF-99B2-C7AB99D2D36E}" type="pres">
      <dgm:prSet presAssocID="{4A844703-282E-4CAF-8A36-BDEE0452C80B}" presName="sibTrans" presStyleLbl="sibTrans2D1" presStyleIdx="1" presStyleCnt="3"/>
      <dgm:spPr/>
    </dgm:pt>
    <dgm:pt modelId="{8750733F-FDFB-4099-A88A-367F00F98C1F}" type="pres">
      <dgm:prSet presAssocID="{4A844703-282E-4CAF-8A36-BDEE0452C80B}" presName="connectorText" presStyleLbl="sibTrans2D1" presStyleIdx="1" presStyleCnt="3"/>
      <dgm:spPr/>
    </dgm:pt>
    <dgm:pt modelId="{DC19CCE7-9BD8-46BC-9CD6-CA60B9C6E2CF}" type="pres">
      <dgm:prSet presAssocID="{58354FAD-F8CC-47FE-8A67-00AADCEBCFD5}" presName="node" presStyleLbl="node1" presStyleIdx="2" presStyleCnt="4">
        <dgm:presLayoutVars>
          <dgm:bulletEnabled val="1"/>
        </dgm:presLayoutVars>
      </dgm:prSet>
      <dgm:spPr/>
    </dgm:pt>
    <dgm:pt modelId="{9D7A9222-9770-4461-A8D8-9E8E8E52374A}" type="pres">
      <dgm:prSet presAssocID="{A2339E4C-718C-4F9C-8965-78ACA53CDD02}" presName="sibTrans" presStyleLbl="sibTrans2D1" presStyleIdx="2" presStyleCnt="3"/>
      <dgm:spPr/>
    </dgm:pt>
    <dgm:pt modelId="{7263D7C8-24A9-4EEB-BDA6-32C5F546D249}" type="pres">
      <dgm:prSet presAssocID="{A2339E4C-718C-4F9C-8965-78ACA53CDD02}" presName="connectorText" presStyleLbl="sibTrans2D1" presStyleIdx="2" presStyleCnt="3"/>
      <dgm:spPr/>
    </dgm:pt>
    <dgm:pt modelId="{F145B129-AD6E-4EE4-86F3-3362F64AB41C}" type="pres">
      <dgm:prSet presAssocID="{0E69877E-743F-4570-8841-555A1AD61349}" presName="node" presStyleLbl="node1" presStyleIdx="3" presStyleCnt="4">
        <dgm:presLayoutVars>
          <dgm:bulletEnabled val="1"/>
        </dgm:presLayoutVars>
      </dgm:prSet>
      <dgm:spPr/>
    </dgm:pt>
  </dgm:ptLst>
  <dgm:cxnLst>
    <dgm:cxn modelId="{F491C80B-1755-480C-A128-B5151460CE32}" type="presOf" srcId="{0A3B1066-2415-468B-813A-9195BFE2470F}" destId="{3CE12EFA-6709-4BF4-B7BD-401583A5E4FA}" srcOrd="1" destOrd="0" presId="urn:microsoft.com/office/officeart/2005/8/layout/process5"/>
    <dgm:cxn modelId="{081D3415-10FD-40D2-B82F-FEC14D81B907}" srcId="{052D6DCC-1C32-4D9C-95C9-CAF7364631F0}" destId="{58354FAD-F8CC-47FE-8A67-00AADCEBCFD5}" srcOrd="2" destOrd="0" parTransId="{FDBF6ACF-CDE0-465B-A585-1C05B2301C06}" sibTransId="{A2339E4C-718C-4F9C-8965-78ACA53CDD02}"/>
    <dgm:cxn modelId="{A0DC6C17-E091-421B-BD39-4822F026C440}" type="presOf" srcId="{C2B78440-AF94-4A78-A794-504FD6E1CB23}" destId="{43222A24-41BD-4B45-8B14-32D92742C7B6}" srcOrd="0" destOrd="0" presId="urn:microsoft.com/office/officeart/2005/8/layout/process5"/>
    <dgm:cxn modelId="{3D31B23E-DC56-43BE-A942-628E4C858610}" srcId="{052D6DCC-1C32-4D9C-95C9-CAF7364631F0}" destId="{0E69877E-743F-4570-8841-555A1AD61349}" srcOrd="3" destOrd="0" parTransId="{73FD1F98-4340-46B0-99EC-52098DA51BF2}" sibTransId="{C8101D39-F090-404A-8D23-C043A5FF7862}"/>
    <dgm:cxn modelId="{0AEAEB68-E489-4F68-B386-326F3D3E83D0}" type="presOf" srcId="{0E69877E-743F-4570-8841-555A1AD61349}" destId="{F145B129-AD6E-4EE4-86F3-3362F64AB41C}" srcOrd="0" destOrd="0" presId="urn:microsoft.com/office/officeart/2005/8/layout/process5"/>
    <dgm:cxn modelId="{CC92006B-8350-4636-A188-5FB12BBEF084}" type="presOf" srcId="{4A844703-282E-4CAF-8A36-BDEE0452C80B}" destId="{6B178279-36B1-44DF-99B2-C7AB99D2D36E}" srcOrd="0" destOrd="0" presId="urn:microsoft.com/office/officeart/2005/8/layout/process5"/>
    <dgm:cxn modelId="{AEDA3B6D-0B8C-479C-BF67-7DD3E8160431}" type="presOf" srcId="{0A3B1066-2415-468B-813A-9195BFE2470F}" destId="{25235C04-7618-4423-B830-C083A5E8408B}" srcOrd="0" destOrd="0" presId="urn:microsoft.com/office/officeart/2005/8/layout/process5"/>
    <dgm:cxn modelId="{1BFB6576-457D-4A51-A630-31293DB75314}" srcId="{052D6DCC-1C32-4D9C-95C9-CAF7364631F0}" destId="{C2B78440-AF94-4A78-A794-504FD6E1CB23}" srcOrd="0" destOrd="0" parTransId="{38E6F446-AEE5-4DDE-8E5B-BE114D52083E}" sibTransId="{0A3B1066-2415-468B-813A-9195BFE2470F}"/>
    <dgm:cxn modelId="{07F0B577-E87E-4401-9268-496BEFC1C085}" type="presOf" srcId="{A2339E4C-718C-4F9C-8965-78ACA53CDD02}" destId="{7263D7C8-24A9-4EEB-BDA6-32C5F546D249}" srcOrd="1" destOrd="0" presId="urn:microsoft.com/office/officeart/2005/8/layout/process5"/>
    <dgm:cxn modelId="{0250A08A-2137-4AA7-8B7F-27BAF3627496}" srcId="{052D6DCC-1C32-4D9C-95C9-CAF7364631F0}" destId="{C83BE7D4-9A0B-42C3-9336-41CD64D4F657}" srcOrd="1" destOrd="0" parTransId="{0914F15C-9355-4C56-9436-12A88348792D}" sibTransId="{4A844703-282E-4CAF-8A36-BDEE0452C80B}"/>
    <dgm:cxn modelId="{7DEF54D0-E3DE-4184-ABF7-9E8C581338D4}" type="presOf" srcId="{A2339E4C-718C-4F9C-8965-78ACA53CDD02}" destId="{9D7A9222-9770-4461-A8D8-9E8E8E52374A}" srcOrd="0" destOrd="0" presId="urn:microsoft.com/office/officeart/2005/8/layout/process5"/>
    <dgm:cxn modelId="{FE8DE8D0-A3D6-4A1F-BD1B-60631F984133}" type="presOf" srcId="{C83BE7D4-9A0B-42C3-9336-41CD64D4F657}" destId="{E778634D-C53C-4CF0-A521-12B3F6BA82C4}" srcOrd="0" destOrd="0" presId="urn:microsoft.com/office/officeart/2005/8/layout/process5"/>
    <dgm:cxn modelId="{5A267AD9-7EB8-429F-AE63-D24145789D22}" type="presOf" srcId="{052D6DCC-1C32-4D9C-95C9-CAF7364631F0}" destId="{3402AE02-B003-489A-9318-0442257324F4}" srcOrd="0" destOrd="0" presId="urn:microsoft.com/office/officeart/2005/8/layout/process5"/>
    <dgm:cxn modelId="{EEDE09F1-1538-4155-BF8E-5283F1D14841}" type="presOf" srcId="{58354FAD-F8CC-47FE-8A67-00AADCEBCFD5}" destId="{DC19CCE7-9BD8-46BC-9CD6-CA60B9C6E2CF}" srcOrd="0" destOrd="0" presId="urn:microsoft.com/office/officeart/2005/8/layout/process5"/>
    <dgm:cxn modelId="{4A8616FF-DBC4-4809-8781-5D318C281E7E}" type="presOf" srcId="{4A844703-282E-4CAF-8A36-BDEE0452C80B}" destId="{8750733F-FDFB-4099-A88A-367F00F98C1F}" srcOrd="1" destOrd="0" presId="urn:microsoft.com/office/officeart/2005/8/layout/process5"/>
    <dgm:cxn modelId="{B9C388CA-7DC8-4462-9BD2-880DA40DB1D6}" type="presParOf" srcId="{3402AE02-B003-489A-9318-0442257324F4}" destId="{43222A24-41BD-4B45-8B14-32D92742C7B6}" srcOrd="0" destOrd="0" presId="urn:microsoft.com/office/officeart/2005/8/layout/process5"/>
    <dgm:cxn modelId="{0F142F90-1FB9-4C04-BEB7-AFAC3F7FAB03}" type="presParOf" srcId="{3402AE02-B003-489A-9318-0442257324F4}" destId="{25235C04-7618-4423-B830-C083A5E8408B}" srcOrd="1" destOrd="0" presId="urn:microsoft.com/office/officeart/2005/8/layout/process5"/>
    <dgm:cxn modelId="{4FB8649D-173B-4A64-8BF9-0E0FAC70B169}" type="presParOf" srcId="{25235C04-7618-4423-B830-C083A5E8408B}" destId="{3CE12EFA-6709-4BF4-B7BD-401583A5E4FA}" srcOrd="0" destOrd="0" presId="urn:microsoft.com/office/officeart/2005/8/layout/process5"/>
    <dgm:cxn modelId="{3CAA4E51-2D2E-451E-97A3-6C9421A8565A}" type="presParOf" srcId="{3402AE02-B003-489A-9318-0442257324F4}" destId="{E778634D-C53C-4CF0-A521-12B3F6BA82C4}" srcOrd="2" destOrd="0" presId="urn:microsoft.com/office/officeart/2005/8/layout/process5"/>
    <dgm:cxn modelId="{1B9E9898-877A-4549-BA95-9E258982BBD4}" type="presParOf" srcId="{3402AE02-B003-489A-9318-0442257324F4}" destId="{6B178279-36B1-44DF-99B2-C7AB99D2D36E}" srcOrd="3" destOrd="0" presId="urn:microsoft.com/office/officeart/2005/8/layout/process5"/>
    <dgm:cxn modelId="{4687BEBF-E572-4C76-B79A-49A947B6F433}" type="presParOf" srcId="{6B178279-36B1-44DF-99B2-C7AB99D2D36E}" destId="{8750733F-FDFB-4099-A88A-367F00F98C1F}" srcOrd="0" destOrd="0" presId="urn:microsoft.com/office/officeart/2005/8/layout/process5"/>
    <dgm:cxn modelId="{0DD51BB9-2CF3-42AA-A51F-559C5FAECFF5}" type="presParOf" srcId="{3402AE02-B003-489A-9318-0442257324F4}" destId="{DC19CCE7-9BD8-46BC-9CD6-CA60B9C6E2CF}" srcOrd="4" destOrd="0" presId="urn:microsoft.com/office/officeart/2005/8/layout/process5"/>
    <dgm:cxn modelId="{907C886B-C06C-44FF-9676-8CB7B00541BC}" type="presParOf" srcId="{3402AE02-B003-489A-9318-0442257324F4}" destId="{9D7A9222-9770-4461-A8D8-9E8E8E52374A}" srcOrd="5" destOrd="0" presId="urn:microsoft.com/office/officeart/2005/8/layout/process5"/>
    <dgm:cxn modelId="{D69696C3-8286-4547-8D75-C0334465A5A4}" type="presParOf" srcId="{9D7A9222-9770-4461-A8D8-9E8E8E52374A}" destId="{7263D7C8-24A9-4EEB-BDA6-32C5F546D249}" srcOrd="0" destOrd="0" presId="urn:microsoft.com/office/officeart/2005/8/layout/process5"/>
    <dgm:cxn modelId="{05C8A995-8B10-4303-92B6-DA07FBC13F2E}" type="presParOf" srcId="{3402AE02-B003-489A-9318-0442257324F4}" destId="{F145B129-AD6E-4EE4-86F3-3362F64AB41C}" srcOrd="6"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222A24-41BD-4B45-8B14-32D92742C7B6}">
      <dsp:nvSpPr>
        <dsp:cNvPr id="0" name=""/>
        <dsp:cNvSpPr/>
      </dsp:nvSpPr>
      <dsp:spPr>
        <a:xfrm>
          <a:off x="1467" y="1119926"/>
          <a:ext cx="3130389" cy="18782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Result of the Nested sampling on sparse data</a:t>
          </a:r>
        </a:p>
      </dsp:txBody>
      <dsp:txXfrm>
        <a:off x="56479" y="1174938"/>
        <a:ext cx="3020365" cy="1768209"/>
      </dsp:txXfrm>
    </dsp:sp>
    <dsp:sp modelId="{25235C04-7618-4423-B830-C083A5E8408B}">
      <dsp:nvSpPr>
        <dsp:cNvPr id="0" name=""/>
        <dsp:cNvSpPr/>
      </dsp:nvSpPr>
      <dsp:spPr>
        <a:xfrm>
          <a:off x="3407331" y="1670875"/>
          <a:ext cx="663642" cy="77633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3407331" y="1826142"/>
        <a:ext cx="464549" cy="465802"/>
      </dsp:txXfrm>
    </dsp:sp>
    <dsp:sp modelId="{E778634D-C53C-4CF0-A521-12B3F6BA82C4}">
      <dsp:nvSpPr>
        <dsp:cNvPr id="0" name=""/>
        <dsp:cNvSpPr/>
      </dsp:nvSpPr>
      <dsp:spPr>
        <a:xfrm>
          <a:off x="4384013" y="1119926"/>
          <a:ext cx="3130389" cy="18782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Generation of spectra covering 0.3-30 microns</a:t>
          </a:r>
        </a:p>
      </dsp:txBody>
      <dsp:txXfrm>
        <a:off x="4439025" y="1174938"/>
        <a:ext cx="3020365" cy="1768209"/>
      </dsp:txXfrm>
    </dsp:sp>
    <dsp:sp modelId="{6B178279-36B1-44DF-99B2-C7AB99D2D36E}">
      <dsp:nvSpPr>
        <dsp:cNvPr id="0" name=""/>
        <dsp:cNvSpPr/>
      </dsp:nvSpPr>
      <dsp:spPr>
        <a:xfrm rot="5400000">
          <a:off x="5617386" y="3217287"/>
          <a:ext cx="663642" cy="77633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rot="-5400000">
        <a:off x="5716307" y="3273634"/>
        <a:ext cx="465802" cy="464549"/>
      </dsp:txXfrm>
    </dsp:sp>
    <dsp:sp modelId="{DC19CCE7-9BD8-46BC-9CD6-CA60B9C6E2CF}">
      <dsp:nvSpPr>
        <dsp:cNvPr id="0" name=""/>
        <dsp:cNvSpPr/>
      </dsp:nvSpPr>
      <dsp:spPr>
        <a:xfrm>
          <a:off x="4384013" y="4250316"/>
          <a:ext cx="3130389" cy="18782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Integration of the flux over the wavelength range</a:t>
          </a:r>
        </a:p>
      </dsp:txBody>
      <dsp:txXfrm>
        <a:off x="4439025" y="4305328"/>
        <a:ext cx="3020365" cy="1768209"/>
      </dsp:txXfrm>
    </dsp:sp>
    <dsp:sp modelId="{9D7A9222-9770-4461-A8D8-9E8E8E52374A}">
      <dsp:nvSpPr>
        <dsp:cNvPr id="0" name=""/>
        <dsp:cNvSpPr/>
      </dsp:nvSpPr>
      <dsp:spPr>
        <a:xfrm rot="10800000">
          <a:off x="3444896" y="4801265"/>
          <a:ext cx="663642" cy="77633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rot="10800000">
        <a:off x="3643989" y="4956532"/>
        <a:ext cx="464549" cy="465802"/>
      </dsp:txXfrm>
    </dsp:sp>
    <dsp:sp modelId="{F145B129-AD6E-4EE4-86F3-3362F64AB41C}">
      <dsp:nvSpPr>
        <dsp:cNvPr id="0" name=""/>
        <dsp:cNvSpPr/>
      </dsp:nvSpPr>
      <dsp:spPr>
        <a:xfrm>
          <a:off x="1467" y="4250316"/>
          <a:ext cx="3130389" cy="18782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err="1"/>
            <a:t>Teff</a:t>
          </a:r>
        </a:p>
      </dsp:txBody>
      <dsp:txXfrm>
        <a:off x="56479" y="4305328"/>
        <a:ext cx="3020365" cy="17682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222A24-41BD-4B45-8B14-32D92742C7B6}">
      <dsp:nvSpPr>
        <dsp:cNvPr id="0" name=""/>
        <dsp:cNvSpPr/>
      </dsp:nvSpPr>
      <dsp:spPr>
        <a:xfrm>
          <a:off x="1467" y="1119926"/>
          <a:ext cx="3130389" cy="18782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Result of the Nested sampling on sparse data</a:t>
          </a:r>
        </a:p>
      </dsp:txBody>
      <dsp:txXfrm>
        <a:off x="56479" y="1174938"/>
        <a:ext cx="3020365" cy="1768209"/>
      </dsp:txXfrm>
    </dsp:sp>
    <dsp:sp modelId="{25235C04-7618-4423-B830-C083A5E8408B}">
      <dsp:nvSpPr>
        <dsp:cNvPr id="0" name=""/>
        <dsp:cNvSpPr/>
      </dsp:nvSpPr>
      <dsp:spPr>
        <a:xfrm>
          <a:off x="3407331" y="1670875"/>
          <a:ext cx="663642" cy="77633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a:off x="3407331" y="1826142"/>
        <a:ext cx="464549" cy="465802"/>
      </dsp:txXfrm>
    </dsp:sp>
    <dsp:sp modelId="{E778634D-C53C-4CF0-A521-12B3F6BA82C4}">
      <dsp:nvSpPr>
        <dsp:cNvPr id="0" name=""/>
        <dsp:cNvSpPr/>
      </dsp:nvSpPr>
      <dsp:spPr>
        <a:xfrm>
          <a:off x="4384013" y="1119926"/>
          <a:ext cx="3130389" cy="18782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Generation of spectra covering 0.3-30 microns</a:t>
          </a:r>
        </a:p>
      </dsp:txBody>
      <dsp:txXfrm>
        <a:off x="4439025" y="1174938"/>
        <a:ext cx="3020365" cy="1768209"/>
      </dsp:txXfrm>
    </dsp:sp>
    <dsp:sp modelId="{6B178279-36B1-44DF-99B2-C7AB99D2D36E}">
      <dsp:nvSpPr>
        <dsp:cNvPr id="0" name=""/>
        <dsp:cNvSpPr/>
      </dsp:nvSpPr>
      <dsp:spPr>
        <a:xfrm rot="5400000">
          <a:off x="5617386" y="3217287"/>
          <a:ext cx="663642" cy="77633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rot="-5400000">
        <a:off x="5716307" y="3273634"/>
        <a:ext cx="465802" cy="464549"/>
      </dsp:txXfrm>
    </dsp:sp>
    <dsp:sp modelId="{DC19CCE7-9BD8-46BC-9CD6-CA60B9C6E2CF}">
      <dsp:nvSpPr>
        <dsp:cNvPr id="0" name=""/>
        <dsp:cNvSpPr/>
      </dsp:nvSpPr>
      <dsp:spPr>
        <a:xfrm>
          <a:off x="4384013" y="4250316"/>
          <a:ext cx="3130389" cy="18782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Integration of the flux over the wavelength range</a:t>
          </a:r>
        </a:p>
      </dsp:txBody>
      <dsp:txXfrm>
        <a:off x="4439025" y="4305328"/>
        <a:ext cx="3020365" cy="1768209"/>
      </dsp:txXfrm>
    </dsp:sp>
    <dsp:sp modelId="{9D7A9222-9770-4461-A8D8-9E8E8E52374A}">
      <dsp:nvSpPr>
        <dsp:cNvPr id="0" name=""/>
        <dsp:cNvSpPr/>
      </dsp:nvSpPr>
      <dsp:spPr>
        <a:xfrm rot="10800000">
          <a:off x="3444896" y="4801265"/>
          <a:ext cx="663642" cy="77633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22350">
            <a:lnSpc>
              <a:spcPct val="90000"/>
            </a:lnSpc>
            <a:spcBef>
              <a:spcPct val="0"/>
            </a:spcBef>
            <a:spcAft>
              <a:spcPct val="35000"/>
            </a:spcAft>
            <a:buNone/>
          </a:pPr>
          <a:endParaRPr lang="en-US" sz="2300" kern="1200"/>
        </a:p>
      </dsp:txBody>
      <dsp:txXfrm rot="10800000">
        <a:off x="3643989" y="4956532"/>
        <a:ext cx="464549" cy="465802"/>
      </dsp:txXfrm>
    </dsp:sp>
    <dsp:sp modelId="{F145B129-AD6E-4EE4-86F3-3362F64AB41C}">
      <dsp:nvSpPr>
        <dsp:cNvPr id="0" name=""/>
        <dsp:cNvSpPr/>
      </dsp:nvSpPr>
      <dsp:spPr>
        <a:xfrm>
          <a:off x="1467" y="4250316"/>
          <a:ext cx="3130389" cy="1878233"/>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err="1"/>
            <a:t>Teff</a:t>
          </a:r>
        </a:p>
      </dsp:txBody>
      <dsp:txXfrm>
        <a:off x="56479" y="4305328"/>
        <a:ext cx="3020365" cy="1768209"/>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png>
</file>

<file path=ppt/media/image3.tif>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tif>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xfrm>
            <a:off x="1143000" y="685800"/>
            <a:ext cx="4572000" cy="3429000"/>
          </a:xfrm>
          <a:prstGeom prst="rect">
            <a:avLst/>
          </a:prstGeom>
        </p:spPr>
        <p:txBody>
          <a:bodyPr/>
          <a:lstStyle/>
          <a:p>
            <a:endParaRPr/>
          </a:p>
        </p:txBody>
      </p:sp>
      <p:sp>
        <p:nvSpPr>
          <p:cNvPr id="137" name="Shape 13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560A5A3-95B8-4CB9-86A0-721504A677E5}" type="slidenum">
              <a:rPr lang="en-US" smtClean="0"/>
              <a:t>40</a:t>
            </a:fld>
            <a:endParaRPr lang="en-US"/>
          </a:p>
        </p:txBody>
      </p:sp>
    </p:spTree>
    <p:extLst>
      <p:ext uri="{BB962C8B-B14F-4D97-AF65-F5344CB8AC3E}">
        <p14:creationId xmlns:p14="http://schemas.microsoft.com/office/powerpoint/2010/main" val="28976901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Start will full prior volume, calculate likelihood at set of points. Lowest likelihood point is removed, draw another. Move through likelihood contours until Bayesian evidence is no longer changing.</a:t>
            </a:r>
          </a:p>
        </p:txBody>
      </p:sp>
      <p:sp>
        <p:nvSpPr>
          <p:cNvPr id="4" name="Slide Number Placeholder 3"/>
          <p:cNvSpPr>
            <a:spLocks noGrp="1"/>
          </p:cNvSpPr>
          <p:nvPr>
            <p:ph type="sldNum" sz="quarter" idx="10"/>
          </p:nvPr>
        </p:nvSpPr>
        <p:spPr/>
        <p:txBody>
          <a:bodyPr/>
          <a:lstStyle/>
          <a:p>
            <a:fld id="{D560A5A3-95B8-4CB9-86A0-721504A677E5}" type="slidenum">
              <a:rPr lang="en-US" smtClean="0"/>
              <a:t>41</a:t>
            </a:fld>
            <a:endParaRPr lang="en-US"/>
          </a:p>
        </p:txBody>
      </p:sp>
    </p:spTree>
    <p:extLst>
      <p:ext uri="{BB962C8B-B14F-4D97-AF65-F5344CB8AC3E}">
        <p14:creationId xmlns:p14="http://schemas.microsoft.com/office/powerpoint/2010/main" val="4279673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560A5A3-95B8-4CB9-86A0-721504A677E5}" type="slidenum">
              <a:rPr lang="en-US" smtClean="0"/>
              <a:t>42</a:t>
            </a:fld>
            <a:endParaRPr lang="en-US"/>
          </a:p>
        </p:txBody>
      </p:sp>
    </p:spTree>
    <p:extLst>
      <p:ext uri="{BB962C8B-B14F-4D97-AF65-F5344CB8AC3E}">
        <p14:creationId xmlns:p14="http://schemas.microsoft.com/office/powerpoint/2010/main" val="37363584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Helvetica"/>
                <a:ea typeface="Helvetica"/>
                <a:cs typeface="Helvetica"/>
                <a:sym typeface="Helvetica"/>
              </a:defRPr>
            </a:lvl1pPr>
          </a:lstStyle>
          <a:p>
            <a:r>
              <a:t>–Johnny Appleseed</a:t>
            </a:r>
          </a:p>
        </p:txBody>
      </p:sp>
      <p:sp>
        <p:nvSpPr>
          <p:cNvPr id="94" name="“Type a quote here.”"/>
          <p:cNvSpPr txBox="1">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Subtitle">
    <p:spTree>
      <p:nvGrpSpPr>
        <p:cNvPr id="1" name=""/>
        <p:cNvGrpSpPr/>
        <p:nvPr/>
      </p:nvGrpSpPr>
      <p:grpSpPr>
        <a:xfrm>
          <a:off x="0" y="0"/>
          <a:ext cx="0" cy="0"/>
          <a:chOff x="0" y="0"/>
          <a:chExt cx="0" cy="0"/>
        </a:xfrm>
      </p:grpSpPr>
      <p:sp>
        <p:nvSpPr>
          <p:cNvPr id="117" name="Line"/>
          <p:cNvSpPr>
            <a:spLocks noGrp="1"/>
          </p:cNvSpPr>
          <p:nvPr>
            <p:ph type="body" sz="quarter" idx="13"/>
          </p:nvPr>
        </p:nvSpPr>
        <p:spPr>
          <a:xfrm>
            <a:off x="571500" y="5588000"/>
            <a:ext cx="11875780" cy="3"/>
          </a:xfrm>
          <a:prstGeom prst="line">
            <a:avLst/>
          </a:prstGeom>
          <a:ln w="38100" cap="rnd">
            <a:solidFill>
              <a:srgbClr val="747676"/>
            </a:solidFill>
            <a:custDash>
              <a:ds d="100000" sp="200000"/>
            </a:custDash>
            <a:round/>
          </a:ln>
        </p:spPr>
        <p:txBody>
          <a:bodyPr>
            <a:noAutofit/>
          </a:bodyPr>
          <a:lstStyle/>
          <a:p>
            <a:pPr marL="0" indent="0" defTabSz="457200">
              <a:spcBef>
                <a:spcPts val="0"/>
              </a:spcBef>
              <a:buSzTx/>
              <a:buNone/>
              <a:defRPr sz="1200">
                <a:latin typeface="Helvetica"/>
                <a:ea typeface="Helvetica"/>
                <a:cs typeface="Helvetica"/>
                <a:sym typeface="Helvetica"/>
              </a:defRPr>
            </a:pPr>
            <a:endParaRPr/>
          </a:p>
        </p:txBody>
      </p:sp>
      <p:sp>
        <p:nvSpPr>
          <p:cNvPr id="118" name="Title Text"/>
          <p:cNvSpPr txBox="1">
            <a:spLocks noGrp="1"/>
          </p:cNvSpPr>
          <p:nvPr>
            <p:ph type="title"/>
          </p:nvPr>
        </p:nvSpPr>
        <p:spPr>
          <a:xfrm>
            <a:off x="571500" y="571500"/>
            <a:ext cx="11861800" cy="5181600"/>
          </a:xfrm>
          <a:prstGeom prst="rect">
            <a:avLst/>
          </a:prstGeom>
        </p:spPr>
        <p:txBody>
          <a:bodyPr anchor="b"/>
          <a:lstStyle>
            <a:lvl1pPr>
              <a:lnSpc>
                <a:spcPct val="80000"/>
              </a:lnSpc>
              <a:defRPr sz="12100" cap="all">
                <a:solidFill>
                  <a:srgbClr val="5C5C5C"/>
                </a:solidFill>
                <a:latin typeface="DIN Condensed"/>
                <a:ea typeface="DIN Condensed"/>
                <a:cs typeface="DIN Condensed"/>
                <a:sym typeface="DIN Condensed"/>
              </a:defRPr>
            </a:lvl1pPr>
          </a:lstStyle>
          <a:p>
            <a:r>
              <a:t>Title Text</a:t>
            </a:r>
          </a:p>
        </p:txBody>
      </p:sp>
      <p:sp>
        <p:nvSpPr>
          <p:cNvPr id="119" name="Body Level One…"/>
          <p:cNvSpPr txBox="1">
            <a:spLocks noGrp="1"/>
          </p:cNvSpPr>
          <p:nvPr>
            <p:ph type="body" sz="half" idx="1"/>
          </p:nvPr>
        </p:nvSpPr>
        <p:spPr>
          <a:xfrm>
            <a:off x="571500" y="5676900"/>
            <a:ext cx="11861800" cy="3263900"/>
          </a:xfrm>
          <a:prstGeom prst="rect">
            <a:avLst/>
          </a:prstGeom>
        </p:spPr>
        <p:txBody>
          <a:bodyPr anchor="t"/>
          <a:lstStyle>
            <a:lvl1pPr marL="0" indent="0" algn="ctr">
              <a:lnSpc>
                <a:spcPct val="70000"/>
              </a:lnSpc>
              <a:spcBef>
                <a:spcPts val="0"/>
              </a:spcBef>
              <a:buSzTx/>
              <a:buNone/>
              <a:defRPr sz="4800" i="1">
                <a:solidFill>
                  <a:srgbClr val="747676"/>
                </a:solidFill>
                <a:latin typeface="Iowan Old Style"/>
                <a:ea typeface="Iowan Old Style"/>
                <a:cs typeface="Iowan Old Style"/>
                <a:sym typeface="Iowan Old Style"/>
              </a:defRPr>
            </a:lvl1pPr>
            <a:lvl2pPr marL="0" indent="228600" algn="ctr">
              <a:lnSpc>
                <a:spcPct val="70000"/>
              </a:lnSpc>
              <a:spcBef>
                <a:spcPts val="0"/>
              </a:spcBef>
              <a:buSzTx/>
              <a:buNone/>
              <a:defRPr sz="4800" i="1">
                <a:solidFill>
                  <a:srgbClr val="747676"/>
                </a:solidFill>
                <a:latin typeface="Iowan Old Style"/>
                <a:ea typeface="Iowan Old Style"/>
                <a:cs typeface="Iowan Old Style"/>
                <a:sym typeface="Iowan Old Style"/>
              </a:defRPr>
            </a:lvl2pPr>
            <a:lvl3pPr marL="0" indent="457200" algn="ctr">
              <a:lnSpc>
                <a:spcPct val="70000"/>
              </a:lnSpc>
              <a:spcBef>
                <a:spcPts val="0"/>
              </a:spcBef>
              <a:buSzTx/>
              <a:buNone/>
              <a:defRPr sz="4800" i="1">
                <a:solidFill>
                  <a:srgbClr val="747676"/>
                </a:solidFill>
                <a:latin typeface="Iowan Old Style"/>
                <a:ea typeface="Iowan Old Style"/>
                <a:cs typeface="Iowan Old Style"/>
                <a:sym typeface="Iowan Old Style"/>
              </a:defRPr>
            </a:lvl3pPr>
            <a:lvl4pPr marL="0" indent="685800" algn="ctr">
              <a:lnSpc>
                <a:spcPct val="70000"/>
              </a:lnSpc>
              <a:spcBef>
                <a:spcPts val="0"/>
              </a:spcBef>
              <a:buSzTx/>
              <a:buNone/>
              <a:defRPr sz="4800" i="1">
                <a:solidFill>
                  <a:srgbClr val="747676"/>
                </a:solidFill>
                <a:latin typeface="Iowan Old Style"/>
                <a:ea typeface="Iowan Old Style"/>
                <a:cs typeface="Iowan Old Style"/>
                <a:sym typeface="Iowan Old Style"/>
              </a:defRPr>
            </a:lvl4pPr>
            <a:lvl5pPr marL="0" indent="914400" algn="ctr">
              <a:lnSpc>
                <a:spcPct val="70000"/>
              </a:lnSpc>
              <a:spcBef>
                <a:spcPts val="0"/>
              </a:spcBef>
              <a:buSzTx/>
              <a:buNone/>
              <a:defRPr sz="4800" i="1">
                <a:solidFill>
                  <a:srgbClr val="747676"/>
                </a:solidFill>
                <a:latin typeface="Iowan Old Style"/>
                <a:ea typeface="Iowan Old Style"/>
                <a:cs typeface="Iowan Old Style"/>
                <a:sym typeface="Iowan Old Style"/>
              </a:defRPr>
            </a:lvl5pPr>
          </a:lstStyle>
          <a:p>
            <a:r>
              <a:t>Body Level One</a:t>
            </a:r>
          </a:p>
          <a:p>
            <a:pPr lvl="1"/>
            <a:r>
              <a:t>Body Level Two</a:t>
            </a:r>
          </a:p>
          <a:p>
            <a:pPr lvl="2"/>
            <a:r>
              <a:t>Body Level Three</a:t>
            </a:r>
          </a:p>
          <a:p>
            <a:pPr lvl="3"/>
            <a:r>
              <a:t>Body Level Four</a:t>
            </a:r>
          </a:p>
          <a:p>
            <a:pPr lvl="4"/>
            <a:r>
              <a:t>Body Level Five</a:t>
            </a:r>
          </a:p>
        </p:txBody>
      </p:sp>
      <p:sp>
        <p:nvSpPr>
          <p:cNvPr id="120" name="Slide Number"/>
          <p:cNvSpPr txBox="1">
            <a:spLocks noGrp="1"/>
          </p:cNvSpPr>
          <p:nvPr>
            <p:ph type="sldNum" sz="quarter" idx="2"/>
          </p:nvPr>
        </p:nvSpPr>
        <p:spPr>
          <a:xfrm>
            <a:off x="12088552" y="9189156"/>
            <a:ext cx="309365" cy="342901"/>
          </a:xfrm>
          <a:prstGeom prst="rect">
            <a:avLst/>
          </a:prstGeom>
        </p:spPr>
        <p:txBody>
          <a:bodyPr/>
          <a:lstStyle>
            <a:lvl1pPr algn="r">
              <a:defRPr sz="1600">
                <a:solidFill>
                  <a:srgbClr val="747676"/>
                </a:solidFill>
                <a:latin typeface="DIN Alternate"/>
                <a:ea typeface="DIN Alternate"/>
                <a:cs typeface="DIN Alternate"/>
                <a:sym typeface="DIN Alternate"/>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27" name="Line"/>
          <p:cNvSpPr>
            <a:spLocks noGrp="1"/>
          </p:cNvSpPr>
          <p:nvPr>
            <p:ph type="body" sz="quarter" idx="13"/>
          </p:nvPr>
        </p:nvSpPr>
        <p:spPr>
          <a:xfrm>
            <a:off x="571500" y="1574800"/>
            <a:ext cx="11861800" cy="0"/>
          </a:xfrm>
          <a:prstGeom prst="line">
            <a:avLst/>
          </a:prstGeom>
          <a:ln w="38100" cap="rnd">
            <a:solidFill>
              <a:srgbClr val="747676"/>
            </a:solidFill>
            <a:custDash>
              <a:ds d="100000" sp="200000"/>
            </a:custDash>
            <a:round/>
          </a:ln>
        </p:spPr>
        <p:txBody>
          <a:bodyPr>
            <a:noAutofit/>
          </a:bodyPr>
          <a:lstStyle/>
          <a:p>
            <a:pPr marL="0" indent="0" defTabSz="457200">
              <a:spcBef>
                <a:spcPts val="0"/>
              </a:spcBef>
              <a:buSzTx/>
              <a:buNone/>
              <a:defRPr sz="1200">
                <a:latin typeface="Helvetica"/>
                <a:ea typeface="Helvetica"/>
                <a:cs typeface="Helvetica"/>
                <a:sym typeface="Helvetica"/>
              </a:defRPr>
            </a:pPr>
            <a:endParaRPr/>
          </a:p>
        </p:txBody>
      </p:sp>
      <p:sp>
        <p:nvSpPr>
          <p:cNvPr id="128" name="Title Text"/>
          <p:cNvSpPr txBox="1">
            <a:spLocks noGrp="1"/>
          </p:cNvSpPr>
          <p:nvPr>
            <p:ph type="title"/>
          </p:nvPr>
        </p:nvSpPr>
        <p:spPr>
          <a:xfrm>
            <a:off x="571500" y="723900"/>
            <a:ext cx="11861800" cy="723900"/>
          </a:xfrm>
          <a:prstGeom prst="rect">
            <a:avLst/>
          </a:prstGeom>
        </p:spPr>
        <p:txBody>
          <a:bodyPr anchor="t"/>
          <a:lstStyle>
            <a:lvl1pPr algn="l">
              <a:spcBef>
                <a:spcPts val="2300"/>
              </a:spcBef>
              <a:defRPr sz="5200" cap="all">
                <a:solidFill>
                  <a:srgbClr val="747676"/>
                </a:solidFill>
                <a:latin typeface="DIN Condensed"/>
                <a:ea typeface="DIN Condensed"/>
                <a:cs typeface="DIN Condensed"/>
                <a:sym typeface="DIN Condensed"/>
              </a:defRPr>
            </a:lvl1pPr>
          </a:lstStyle>
          <a:p>
            <a:r>
              <a:t>Title Text</a:t>
            </a:r>
          </a:p>
        </p:txBody>
      </p:sp>
      <p:sp>
        <p:nvSpPr>
          <p:cNvPr id="129" name="Body Level One…"/>
          <p:cNvSpPr txBox="1">
            <a:spLocks noGrp="1"/>
          </p:cNvSpPr>
          <p:nvPr>
            <p:ph type="body" idx="1"/>
          </p:nvPr>
        </p:nvSpPr>
        <p:spPr>
          <a:xfrm>
            <a:off x="571500" y="1803400"/>
            <a:ext cx="11861800" cy="7226300"/>
          </a:xfrm>
          <a:prstGeom prst="rect">
            <a:avLst/>
          </a:prstGeom>
        </p:spPr>
        <p:txBody>
          <a:bodyPr anchor="t"/>
          <a:lstStyle>
            <a:lvl1pPr marL="469900" indent="-469900">
              <a:spcBef>
                <a:spcPts val="1800"/>
              </a:spcBef>
              <a:buFont typeface="Zapf Dingbats"/>
              <a:buChar char="➤"/>
              <a:defRPr sz="3200">
                <a:solidFill>
                  <a:srgbClr val="5C5C5C"/>
                </a:solidFill>
                <a:latin typeface="Iowan Old Style"/>
                <a:ea typeface="Iowan Old Style"/>
                <a:cs typeface="Iowan Old Style"/>
                <a:sym typeface="Iowan Old Style"/>
              </a:defRPr>
            </a:lvl1pPr>
            <a:lvl2pPr marL="939800" indent="-469900">
              <a:spcBef>
                <a:spcPts val="1800"/>
              </a:spcBef>
              <a:buFont typeface="Zapf Dingbats"/>
              <a:buChar char="➤"/>
              <a:defRPr sz="3200">
                <a:solidFill>
                  <a:srgbClr val="5C5C5C"/>
                </a:solidFill>
                <a:latin typeface="Iowan Old Style"/>
                <a:ea typeface="Iowan Old Style"/>
                <a:cs typeface="Iowan Old Style"/>
                <a:sym typeface="Iowan Old Style"/>
              </a:defRPr>
            </a:lvl2pPr>
            <a:lvl3pPr marL="1409700" indent="-469900">
              <a:spcBef>
                <a:spcPts val="1800"/>
              </a:spcBef>
              <a:buFont typeface="Zapf Dingbats"/>
              <a:buChar char="➤"/>
              <a:defRPr sz="3200">
                <a:solidFill>
                  <a:srgbClr val="5C5C5C"/>
                </a:solidFill>
                <a:latin typeface="Iowan Old Style"/>
                <a:ea typeface="Iowan Old Style"/>
                <a:cs typeface="Iowan Old Style"/>
                <a:sym typeface="Iowan Old Style"/>
              </a:defRPr>
            </a:lvl3pPr>
            <a:lvl4pPr marL="1879600" indent="-469900">
              <a:spcBef>
                <a:spcPts val="1800"/>
              </a:spcBef>
              <a:buFont typeface="Zapf Dingbats"/>
              <a:buChar char="➤"/>
              <a:defRPr sz="3200">
                <a:solidFill>
                  <a:srgbClr val="5C5C5C"/>
                </a:solidFill>
                <a:latin typeface="Iowan Old Style"/>
                <a:ea typeface="Iowan Old Style"/>
                <a:cs typeface="Iowan Old Style"/>
                <a:sym typeface="Iowan Old Style"/>
              </a:defRPr>
            </a:lvl4pPr>
            <a:lvl5pPr marL="2349500" indent="-469900">
              <a:spcBef>
                <a:spcPts val="1800"/>
              </a:spcBef>
              <a:buFont typeface="Zapf Dingbats"/>
              <a:buChar char="➤"/>
              <a:defRPr sz="3200">
                <a:solidFill>
                  <a:srgbClr val="5C5C5C"/>
                </a:solidFill>
                <a:latin typeface="Iowan Old Style"/>
                <a:ea typeface="Iowan Old Style"/>
                <a:cs typeface="Iowan Old Style"/>
                <a:sym typeface="Iowan Old Style"/>
              </a:defRPr>
            </a:lvl5pPr>
          </a:lstStyle>
          <a:p>
            <a:r>
              <a:t>Body Level One</a:t>
            </a:r>
          </a:p>
          <a:p>
            <a:pPr lvl="1"/>
            <a:r>
              <a:t>Body Level Two</a:t>
            </a:r>
          </a:p>
          <a:p>
            <a:pPr lvl="2"/>
            <a:r>
              <a:t>Body Level Three</a:t>
            </a:r>
          </a:p>
          <a:p>
            <a:pPr lvl="3"/>
            <a:r>
              <a:t>Body Level Four</a:t>
            </a:r>
          </a:p>
          <a:p>
            <a:pPr lvl="4"/>
            <a:r>
              <a:t>Body Level Five</a:t>
            </a:r>
          </a:p>
        </p:txBody>
      </p:sp>
      <p:sp>
        <p:nvSpPr>
          <p:cNvPr id="130" name="Slide Number"/>
          <p:cNvSpPr txBox="1">
            <a:spLocks noGrp="1"/>
          </p:cNvSpPr>
          <p:nvPr>
            <p:ph type="sldNum" sz="quarter" idx="2"/>
          </p:nvPr>
        </p:nvSpPr>
        <p:spPr>
          <a:xfrm>
            <a:off x="12081047" y="9194800"/>
            <a:ext cx="309365" cy="342900"/>
          </a:xfrm>
          <a:prstGeom prst="rect">
            <a:avLst/>
          </a:prstGeom>
        </p:spPr>
        <p:txBody>
          <a:bodyPr/>
          <a:lstStyle>
            <a:lvl1pPr algn="r">
              <a:defRPr sz="1600">
                <a:solidFill>
                  <a:srgbClr val="747676"/>
                </a:solidFill>
                <a:latin typeface="DIN Alternate"/>
                <a:ea typeface="DIN Alternate"/>
                <a:cs typeface="DIN Alternate"/>
                <a:sym typeface="DIN Alternate"/>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974D916-D70F-4E0E-9263-4F1BB72AE591}" type="datetime1">
              <a:rPr lang="en-US" smtClean="0"/>
              <a:t>6/29/2018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6784236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nchor="b"/>
          <a:lstStyle/>
          <a:p>
            <a:r>
              <a:t>Title Text</a:t>
            </a:r>
          </a:p>
        </p:txBody>
      </p:sp>
      <p:sp>
        <p:nvSpPr>
          <p:cNvPr id="22" name="Body Level One…"/>
          <p:cNvSpPr txBox="1">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gif"/><Relationship Id="rId1" Type="http://schemas.openxmlformats.org/officeDocument/2006/relationships/slideLayout" Target="../slideLayouts/slideLayout14.xml"/><Relationship Id="rId4" Type="http://schemas.openxmlformats.org/officeDocument/2006/relationships/image" Target="../media/image10.gif"/></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hyperlink" Target="https://johannesbuchner.github.io/PyMultiNest/install.html" TargetMode="Externa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5.png"/><Relationship Id="rId1" Type="http://schemas.openxmlformats.org/officeDocument/2006/relationships/slideLayout" Target="../slideLayouts/slideLayout14.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4.xml"/><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png"/><Relationship Id="rId2" Type="http://schemas.openxmlformats.org/officeDocument/2006/relationships/diagramData" Target="../diagrams/data1.xml"/><Relationship Id="rId1" Type="http://schemas.openxmlformats.org/officeDocument/2006/relationships/slideLayout" Target="../slideLayouts/slideLayout1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png"/><Relationship Id="rId1" Type="http://schemas.openxmlformats.org/officeDocument/2006/relationships/slideLayout" Target="../slideLayouts/slideLayout1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xml"/><Relationship Id="rId1" Type="http://schemas.openxmlformats.org/officeDocument/2006/relationships/slideLayout" Target="../slideLayouts/slideLayout15.xml"/><Relationship Id="rId5" Type="http://schemas.openxmlformats.org/officeDocument/2006/relationships/image" Target="../media/image25.jpeg"/><Relationship Id="rId4" Type="http://schemas.openxmlformats.org/officeDocument/2006/relationships/image" Target="../media/image24.png"/></Relationships>
</file>

<file path=ppt/slides/_rels/slide41.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2.xml"/><Relationship Id="rId1" Type="http://schemas.openxmlformats.org/officeDocument/2006/relationships/slideLayout" Target="../slideLayouts/slideLayout15.xml"/><Relationship Id="rId6" Type="http://schemas.openxmlformats.org/officeDocument/2006/relationships/image" Target="../media/image29.png"/><Relationship Id="rId11" Type="http://schemas.openxmlformats.org/officeDocument/2006/relationships/image" Target="../media/image34.png"/><Relationship Id="rId5" Type="http://schemas.openxmlformats.org/officeDocument/2006/relationships/image" Target="../media/image28.png"/><Relationship Id="rId10" Type="http://schemas.openxmlformats.org/officeDocument/2006/relationships/image" Target="../media/image33.png"/><Relationship Id="rId4" Type="http://schemas.openxmlformats.org/officeDocument/2006/relationships/image" Target="../media/image27.png"/><Relationship Id="rId9" Type="http://schemas.openxmlformats.org/officeDocument/2006/relationships/image" Target="../media/image32.png"/></Relationships>
</file>

<file path=ppt/slides/_rels/slide42.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9.xml"/><Relationship Id="rId4" Type="http://schemas.openxmlformats.org/officeDocument/2006/relationships/image" Target="../media/image40.png"/></Relationships>
</file>

<file path=ppt/slides/_rels/slide47.xml.rels><?xml version="1.0" encoding="UTF-8" standalone="yes"?>
<Relationships xmlns="http://schemas.openxmlformats.org/package/2006/relationships"><Relationship Id="rId2" Type="http://schemas.openxmlformats.org/officeDocument/2006/relationships/image" Target="../media/image41.png"/><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8.png"/><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image" Target="../media/image3.tif"/><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3C4094-3E96-4C5B-BAB7-2242985BB44D}"/>
              </a:ext>
            </a:extLst>
          </p:cNvPr>
          <p:cNvSpPr>
            <a:spLocks noGrp="1"/>
          </p:cNvSpPr>
          <p:nvPr>
            <p:ph type="title"/>
          </p:nvPr>
        </p:nvSpPr>
        <p:spPr/>
        <p:txBody>
          <a:bodyPr/>
          <a:lstStyle/>
          <a:p>
            <a:r>
              <a:rPr lang="en-US"/>
              <a:t>Bayesian techniques</a:t>
            </a:r>
          </a:p>
        </p:txBody>
      </p:sp>
      <p:sp>
        <p:nvSpPr>
          <p:cNvPr id="4" name="Text Placeholder 3">
            <a:extLst>
              <a:ext uri="{FF2B5EF4-FFF2-40B4-BE49-F238E27FC236}">
                <a16:creationId xmlns:a16="http://schemas.microsoft.com/office/drawing/2014/main" id="{B84A20A5-81BC-4672-9C6B-6DD294E10D94}"/>
              </a:ext>
            </a:extLst>
          </p:cNvPr>
          <p:cNvSpPr>
            <a:spLocks noGrp="1"/>
          </p:cNvSpPr>
          <p:nvPr>
            <p:ph type="body" sz="quarter" idx="1"/>
          </p:nvPr>
        </p:nvSpPr>
        <p:spPr/>
        <p:txBody>
          <a:bodyPr/>
          <a:lstStyle/>
          <a:p>
            <a:endParaRPr lang="en-US"/>
          </a:p>
        </p:txBody>
      </p:sp>
    </p:spTree>
    <p:extLst>
      <p:ext uri="{BB962C8B-B14F-4D97-AF65-F5344CB8AC3E}">
        <p14:creationId xmlns:p14="http://schemas.microsoft.com/office/powerpoint/2010/main" val="3439942655"/>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174" name="WHAT iS MULTINEST? TOROIDAL POSTERIOR"/>
          <p:cNvSpPr txBox="1">
            <a:spLocks noGrp="1"/>
          </p:cNvSpPr>
          <p:nvPr>
            <p:ph type="title"/>
          </p:nvPr>
        </p:nvSpPr>
        <p:spPr>
          <a:prstGeom prst="rect">
            <a:avLst/>
          </a:prstGeom>
        </p:spPr>
        <p:txBody>
          <a:bodyPr/>
          <a:lstStyle/>
          <a:p>
            <a:pPr defTabSz="543305">
              <a:spcBef>
                <a:spcPts val="2100"/>
              </a:spcBef>
              <a:defRPr sz="4836"/>
            </a:pPr>
            <a:r>
              <a:t>WHAT iS MULTINEST? </a:t>
            </a:r>
            <a:r>
              <a:rPr>
                <a:solidFill>
                  <a:srgbClr val="000000"/>
                </a:solidFill>
              </a:rPr>
              <a:t>TOROIDAL POSTERIOR</a:t>
            </a:r>
          </a:p>
        </p:txBody>
      </p:sp>
      <p:pic>
        <p:nvPicPr>
          <p:cNvPr id="175" name="torus.png" descr="torus.png"/>
          <p:cNvPicPr>
            <a:picLocks noChangeAspect="1"/>
          </p:cNvPicPr>
          <p:nvPr/>
        </p:nvPicPr>
        <p:blipFill>
          <a:blip r:embed="rId2">
            <a:extLst/>
          </a:blip>
          <a:stretch>
            <a:fillRect/>
          </a:stretch>
        </p:blipFill>
        <p:spPr>
          <a:xfrm>
            <a:off x="1301750" y="2394367"/>
            <a:ext cx="10401300" cy="652780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Part Two:…"/>
          <p:cNvSpPr txBox="1">
            <a:spLocks noGrp="1"/>
          </p:cNvSpPr>
          <p:nvPr>
            <p:ph type="body" sz="half" idx="1"/>
          </p:nvPr>
        </p:nvSpPr>
        <p:spPr>
          <a:xfrm>
            <a:off x="834752" y="803783"/>
            <a:ext cx="11335296" cy="2714596"/>
          </a:xfrm>
          <a:prstGeom prst="rect">
            <a:avLst/>
          </a:prstGeom>
        </p:spPr>
        <p:txBody>
          <a:bodyPr/>
          <a:lstStyle/>
          <a:p>
            <a:pPr defTabSz="537463">
              <a:defRPr sz="5612"/>
            </a:pPr>
            <a:r>
              <a:t>Part Two:</a:t>
            </a:r>
            <a:br/>
            <a:r>
              <a:t> </a:t>
            </a:r>
          </a:p>
          <a:p>
            <a:pPr defTabSz="537463">
              <a:defRPr sz="4140">
                <a:solidFill>
                  <a:srgbClr val="A6AAA9"/>
                </a:solidFill>
              </a:defRPr>
            </a:pPr>
            <a:r>
              <a:t>MultiNest &amp; NEMESIS:</a:t>
            </a:r>
          </a:p>
          <a:p>
            <a:pPr defTabSz="537463">
              <a:defRPr sz="4140">
                <a:solidFill>
                  <a:srgbClr val="A6AAA9"/>
                </a:solidFill>
              </a:defRPr>
            </a:pPr>
            <a:r>
              <a:t>What MultiNest can do for you</a:t>
            </a:r>
          </a:p>
        </p:txBody>
      </p:sp>
      <p:sp>
        <p:nvSpPr>
          <p:cNvPr id="178" name="Line"/>
          <p:cNvSpPr/>
          <p:nvPr/>
        </p:nvSpPr>
        <p:spPr>
          <a:xfrm flipV="1">
            <a:off x="1082276" y="4053655"/>
            <a:ext cx="10840247" cy="2"/>
          </a:xfrm>
          <a:prstGeom prst="line">
            <a:avLst/>
          </a:prstGeom>
          <a:ln w="38100" cap="rnd">
            <a:solidFill>
              <a:srgbClr val="747676"/>
            </a:solidFill>
            <a:custDash>
              <a:ds d="100000" sp="200000"/>
            </a:custDash>
          </a:ln>
        </p:spPr>
        <p:txBody>
          <a:bodyPr lIns="50800" tIns="50800" rIns="50800" bIns="50800" anchor="ctr"/>
          <a:lstStyle/>
          <a:p>
            <a:pPr algn="l" defTabSz="457200">
              <a:defRPr sz="1200">
                <a:latin typeface="Helvetica"/>
                <a:ea typeface="Helvetica"/>
                <a:cs typeface="Helvetica"/>
                <a:sym typeface="Helvetica"/>
              </a:defRPr>
            </a:pPr>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0" name="hypercubezoom.gif" descr="hypercubezoom.gif"/>
          <p:cNvPicPr>
            <a:picLocks/>
          </p:cNvPicPr>
          <p:nvPr/>
        </p:nvPicPr>
        <p:blipFill>
          <a:blip r:embed="rId2">
            <a:extLst/>
          </a:blip>
          <a:stretch>
            <a:fillRect/>
          </a:stretch>
        </p:blipFill>
        <p:spPr>
          <a:xfrm>
            <a:off x="6975992" y="5706533"/>
            <a:ext cx="5931272" cy="4448453"/>
          </a:xfrm>
          <a:prstGeom prst="rect">
            <a:avLst/>
          </a:prstGeom>
          <a:ln w="12700">
            <a:miter lim="400000"/>
          </a:ln>
        </p:spPr>
      </p:pic>
      <p:pic>
        <p:nvPicPr>
          <p:cNvPr id="181" name="hypercube.gif" descr="hypercube.gif"/>
          <p:cNvPicPr>
            <a:picLocks/>
          </p:cNvPicPr>
          <p:nvPr/>
        </p:nvPicPr>
        <p:blipFill>
          <a:blip r:embed="rId3">
            <a:extLst/>
          </a:blip>
          <a:stretch>
            <a:fillRect/>
          </a:stretch>
        </p:blipFill>
        <p:spPr>
          <a:xfrm>
            <a:off x="6975993" y="1701800"/>
            <a:ext cx="5931270" cy="4448453"/>
          </a:xfrm>
          <a:prstGeom prst="rect">
            <a:avLst/>
          </a:prstGeom>
          <a:ln w="12700">
            <a:miter lim="400000"/>
          </a:ln>
        </p:spPr>
      </p:pic>
      <p:sp>
        <p:nvSpPr>
          <p:cNvPr id="182"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183" name="WHAT iS MULTINEST? AN INTRO BY EXAMPLE: BROWN DWARF"/>
          <p:cNvSpPr txBox="1">
            <a:spLocks noGrp="1"/>
          </p:cNvSpPr>
          <p:nvPr>
            <p:ph type="title"/>
          </p:nvPr>
        </p:nvSpPr>
        <p:spPr>
          <a:prstGeom prst="rect">
            <a:avLst/>
          </a:prstGeom>
        </p:spPr>
        <p:txBody>
          <a:bodyPr/>
          <a:lstStyle/>
          <a:p>
            <a:pPr defTabSz="543305">
              <a:spcBef>
                <a:spcPts val="2100"/>
              </a:spcBef>
              <a:defRPr sz="4836"/>
            </a:pPr>
            <a:r>
              <a:t>WHAT iS MULTINEST? </a:t>
            </a:r>
            <a:r>
              <a:rPr>
                <a:solidFill>
                  <a:srgbClr val="000000"/>
                </a:solidFill>
              </a:rPr>
              <a:t>AN INTRO BY EXAMPLE: BROWN DWARF</a:t>
            </a:r>
          </a:p>
        </p:txBody>
      </p:sp>
      <p:pic>
        <p:nvPicPr>
          <p:cNvPr id="184" name="nestedspec.gif" descr="nestedspec.gif"/>
          <p:cNvPicPr>
            <a:picLocks/>
          </p:cNvPicPr>
          <p:nvPr/>
        </p:nvPicPr>
        <p:blipFill>
          <a:blip r:embed="rId4">
            <a:extLst/>
          </a:blip>
          <a:stretch>
            <a:fillRect/>
          </a:stretch>
        </p:blipFill>
        <p:spPr>
          <a:xfrm>
            <a:off x="39026" y="3128180"/>
            <a:ext cx="7655518" cy="5741640"/>
          </a:xfrm>
          <a:prstGeom prst="rect">
            <a:avLst/>
          </a:prstGeom>
          <a:ln w="12700">
            <a:miter lim="400000"/>
          </a:ln>
        </p:spPr>
      </p:pic>
      <p:sp>
        <p:nvSpPr>
          <p:cNvPr id="185" name="NH3"/>
          <p:cNvSpPr txBox="1">
            <a:spLocks noGrp="1"/>
          </p:cNvSpPr>
          <p:nvPr>
            <p:ph type="body" sz="quarter" idx="1"/>
          </p:nvPr>
        </p:nvSpPr>
        <p:spPr>
          <a:xfrm>
            <a:off x="8256918" y="5269208"/>
            <a:ext cx="1338594" cy="1222517"/>
          </a:xfrm>
          <a:prstGeom prst="rect">
            <a:avLst/>
          </a:prstGeom>
        </p:spPr>
        <p:txBody>
          <a:bodyPr/>
          <a:lstStyle/>
          <a:p>
            <a:pPr marL="0" indent="0" algn="ctr">
              <a:lnSpc>
                <a:spcPct val="70000"/>
              </a:lnSpc>
              <a:spcBef>
                <a:spcPts val="0"/>
              </a:spcBef>
              <a:buSzTx/>
              <a:buFontTx/>
              <a:buNone/>
              <a:defRPr sz="4800" i="1">
                <a:solidFill>
                  <a:srgbClr val="747676"/>
                </a:solidFill>
              </a:defRPr>
            </a:pPr>
            <a:r>
              <a:t>NH</a:t>
            </a:r>
            <a:r>
              <a:rPr baseline="-5999"/>
              <a:t>3</a:t>
            </a:r>
          </a:p>
        </p:txBody>
      </p:sp>
      <p:sp>
        <p:nvSpPr>
          <p:cNvPr id="186" name="CH4"/>
          <p:cNvSpPr txBox="1"/>
          <p:nvPr/>
        </p:nvSpPr>
        <p:spPr>
          <a:xfrm>
            <a:off x="11173885" y="4811641"/>
            <a:ext cx="1338594" cy="122251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lnSpc>
                <a:spcPct val="70000"/>
              </a:lnSpc>
              <a:defRPr sz="4800" i="1">
                <a:solidFill>
                  <a:srgbClr val="747676"/>
                </a:solidFill>
                <a:latin typeface="Iowan Old Style"/>
                <a:ea typeface="Iowan Old Style"/>
                <a:cs typeface="Iowan Old Style"/>
                <a:sym typeface="Iowan Old Style"/>
              </a:defRPr>
            </a:pPr>
            <a:r>
              <a:t>CH</a:t>
            </a:r>
            <a:r>
              <a:rPr baseline="-5999"/>
              <a:t>4</a:t>
            </a:r>
          </a:p>
        </p:txBody>
      </p:sp>
      <p:sp>
        <p:nvSpPr>
          <p:cNvPr id="187" name="H2O"/>
          <p:cNvSpPr txBox="1"/>
          <p:nvPr/>
        </p:nvSpPr>
        <p:spPr>
          <a:xfrm>
            <a:off x="11673419" y="2010901"/>
            <a:ext cx="1338594" cy="122251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lnSpc>
                <a:spcPct val="70000"/>
              </a:lnSpc>
              <a:defRPr sz="4800" i="1">
                <a:solidFill>
                  <a:srgbClr val="747676"/>
                </a:solidFill>
                <a:latin typeface="Iowan Old Style"/>
                <a:ea typeface="Iowan Old Style"/>
                <a:cs typeface="Iowan Old Style"/>
                <a:sym typeface="Iowan Old Style"/>
              </a:defRPr>
            </a:pPr>
            <a:r>
              <a:t>H</a:t>
            </a:r>
            <a:r>
              <a:rPr baseline="-5999"/>
              <a:t>2</a:t>
            </a:r>
            <a:r>
              <a:t>O</a:t>
            </a:r>
          </a:p>
        </p:txBody>
      </p:sp>
      <p:sp>
        <p:nvSpPr>
          <p:cNvPr id="188" name="Data (Near-Infrared Spectrum)"/>
          <p:cNvSpPr txBox="1"/>
          <p:nvPr/>
        </p:nvSpPr>
        <p:spPr>
          <a:xfrm>
            <a:off x="669553" y="2115406"/>
            <a:ext cx="6673404" cy="101350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defTabSz="502412">
              <a:lnSpc>
                <a:spcPct val="70000"/>
              </a:lnSpc>
              <a:defRPr sz="4128" i="1">
                <a:solidFill>
                  <a:srgbClr val="747676"/>
                </a:solidFill>
                <a:latin typeface="Iowan Old Style"/>
                <a:ea typeface="Iowan Old Style"/>
                <a:cs typeface="Iowan Old Style"/>
                <a:sym typeface="Iowan Old Style"/>
              </a:defRPr>
            </a:lvl1pPr>
          </a:lstStyle>
          <a:p>
            <a:r>
              <a:t>Data (Near-Infrared Spectrum)</a:t>
            </a:r>
          </a:p>
        </p:txBody>
      </p:sp>
      <p:sp>
        <p:nvSpPr>
          <p:cNvPr id="189" name="3D Slice of…"/>
          <p:cNvSpPr txBox="1"/>
          <p:nvPr/>
        </p:nvSpPr>
        <p:spPr>
          <a:xfrm>
            <a:off x="8254572" y="1547859"/>
            <a:ext cx="3374112" cy="1013508"/>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defTabSz="379729">
              <a:lnSpc>
                <a:spcPct val="70000"/>
              </a:lnSpc>
              <a:defRPr sz="3120" i="1">
                <a:solidFill>
                  <a:srgbClr val="747676"/>
                </a:solidFill>
                <a:latin typeface="Iowan Old Style"/>
                <a:ea typeface="Iowan Old Style"/>
                <a:cs typeface="Iowan Old Style"/>
                <a:sym typeface="Iowan Old Style"/>
              </a:defRPr>
            </a:pPr>
            <a:r>
              <a:t>3D Slice of </a:t>
            </a:r>
          </a:p>
          <a:p>
            <a:pPr defTabSz="379729">
              <a:lnSpc>
                <a:spcPct val="70000"/>
              </a:lnSpc>
              <a:defRPr sz="3120" i="1">
                <a:solidFill>
                  <a:srgbClr val="747676"/>
                </a:solidFill>
                <a:latin typeface="Iowan Old Style"/>
                <a:ea typeface="Iowan Old Style"/>
                <a:cs typeface="Iowan Old Style"/>
                <a:sym typeface="Iowan Old Style"/>
              </a:defRPr>
            </a:pPr>
            <a:r>
              <a:t>17D Hypercube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88"/>
                                        </p:tgtEl>
                                        <p:attrNameLst>
                                          <p:attrName>style.visibility</p:attrName>
                                        </p:attrNameLst>
                                      </p:cBhvr>
                                      <p:to>
                                        <p:strVal val="visible"/>
                                      </p:to>
                                    </p:set>
                                    <p:animEffect transition="in" filter="dissolve">
                                      <p:cBhvr>
                                        <p:cTn id="7" dur="1000"/>
                                        <p:tgtEl>
                                          <p:spTgt spid="18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2" nodeType="clickEffect">
                                  <p:stCondLst>
                                    <p:cond delay="0"/>
                                  </p:stCondLst>
                                  <p:iterate>
                                    <p:tmAbs val="0"/>
                                  </p:iterate>
                                  <p:childTnLst>
                                    <p:set>
                                      <p:cBhvr>
                                        <p:cTn id="11" fill="hold"/>
                                        <p:tgtEl>
                                          <p:spTgt spid="189"/>
                                        </p:tgtEl>
                                        <p:attrNameLst>
                                          <p:attrName>style.visibility</p:attrName>
                                        </p:attrNameLst>
                                      </p:cBhvr>
                                      <p:to>
                                        <p:strVal val="visible"/>
                                      </p:to>
                                    </p:set>
                                    <p:animEffect transition="in" filter="dissolve">
                                      <p:cBhvr>
                                        <p:cTn id="12" dur="1000"/>
                                        <p:tgtEl>
                                          <p:spTgt spid="1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 grpId="1" animBg="1" advAuto="0"/>
      <p:bldP spid="189" grpId="2"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192" name="MULTINEST RESULTS: AN INTRO BY EXAMPLE: Primary TRANSIT FAKE DATA"/>
          <p:cNvSpPr txBox="1">
            <a:spLocks noGrp="1"/>
          </p:cNvSpPr>
          <p:nvPr>
            <p:ph type="title"/>
          </p:nvPr>
        </p:nvSpPr>
        <p:spPr>
          <a:prstGeom prst="rect">
            <a:avLst/>
          </a:prstGeom>
        </p:spPr>
        <p:txBody>
          <a:bodyPr/>
          <a:lstStyle/>
          <a:p>
            <a:pPr defTabSz="455675">
              <a:spcBef>
                <a:spcPts val="1700"/>
              </a:spcBef>
              <a:defRPr sz="4055"/>
            </a:pPr>
            <a:r>
              <a:t>MULTINEST RESULTS: </a:t>
            </a:r>
            <a:r>
              <a:rPr>
                <a:solidFill>
                  <a:srgbClr val="000000"/>
                </a:solidFill>
              </a:rPr>
              <a:t>AN INTRO BY EXAMPLE: Primary TRANSIT FAKE DATA</a:t>
            </a:r>
          </a:p>
        </p:txBody>
      </p:sp>
      <p:pic>
        <p:nvPicPr>
          <p:cNvPr id="193" name="sanity_triangle.pdf" descr="sanity_triangle.pdf"/>
          <p:cNvPicPr>
            <a:picLocks noChangeAspect="1"/>
          </p:cNvPicPr>
          <p:nvPr/>
        </p:nvPicPr>
        <p:blipFill>
          <a:blip r:embed="rId2">
            <a:extLst/>
          </a:blip>
          <a:stretch>
            <a:fillRect/>
          </a:stretch>
        </p:blipFill>
        <p:spPr>
          <a:xfrm>
            <a:off x="2465283" y="2241791"/>
            <a:ext cx="8074234" cy="7522994"/>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5" name="Sum_TP.pdf" descr="Sum_TP.pdf"/>
          <p:cNvPicPr>
            <a:picLocks noChangeAspect="1"/>
          </p:cNvPicPr>
          <p:nvPr/>
        </p:nvPicPr>
        <p:blipFill>
          <a:blip r:embed="rId2">
            <a:extLst/>
          </a:blip>
          <a:stretch>
            <a:fillRect/>
          </a:stretch>
        </p:blipFill>
        <p:spPr>
          <a:xfrm>
            <a:off x="1016585" y="1583842"/>
            <a:ext cx="10971630" cy="8228724"/>
          </a:xfrm>
          <a:prstGeom prst="rect">
            <a:avLst/>
          </a:prstGeom>
          <a:ln w="12700">
            <a:miter lim="400000"/>
          </a:ln>
        </p:spPr>
      </p:pic>
      <p:sp>
        <p:nvSpPr>
          <p:cNvPr id="196"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197" name="MULTINEST RESULTS: TEMPERATURE PROFILE"/>
          <p:cNvSpPr txBox="1">
            <a:spLocks noGrp="1"/>
          </p:cNvSpPr>
          <p:nvPr>
            <p:ph type="title"/>
          </p:nvPr>
        </p:nvSpPr>
        <p:spPr>
          <a:prstGeom prst="rect">
            <a:avLst/>
          </a:prstGeom>
        </p:spPr>
        <p:txBody>
          <a:bodyPr/>
          <a:lstStyle/>
          <a:p>
            <a:pPr defTabSz="543305">
              <a:spcBef>
                <a:spcPts val="2100"/>
              </a:spcBef>
              <a:defRPr sz="4836"/>
            </a:pPr>
            <a:r>
              <a:t>MULTINEST RESULTS: </a:t>
            </a:r>
            <a:r>
              <a:rPr>
                <a:solidFill>
                  <a:srgbClr val="000000"/>
                </a:solidFill>
              </a:rPr>
              <a:t>TEMPERATURE PROFILE</a:t>
            </a:r>
          </a:p>
        </p:txBody>
      </p:sp>
      <p:sp>
        <p:nvSpPr>
          <p:cNvPr id="198" name="Median 1 Sig."/>
          <p:cNvSpPr txBox="1">
            <a:spLocks noGrp="1"/>
          </p:cNvSpPr>
          <p:nvPr>
            <p:ph type="body" sz="quarter" idx="1"/>
          </p:nvPr>
        </p:nvSpPr>
        <p:spPr>
          <a:xfrm>
            <a:off x="5357585" y="2370315"/>
            <a:ext cx="4222261" cy="1005329"/>
          </a:xfrm>
          <a:prstGeom prst="rect">
            <a:avLst/>
          </a:prstGeom>
        </p:spPr>
        <p:txBody>
          <a:bodyPr/>
          <a:lstStyle/>
          <a:p>
            <a:pPr marL="0" indent="0" algn="ctr">
              <a:lnSpc>
                <a:spcPct val="70000"/>
              </a:lnSpc>
              <a:spcBef>
                <a:spcPts val="0"/>
              </a:spcBef>
              <a:buSzTx/>
              <a:buFontTx/>
              <a:buNone/>
              <a:defRPr sz="4800" i="1">
                <a:solidFill>
                  <a:schemeClr val="accent1"/>
                </a:solidFill>
              </a:defRPr>
            </a:pPr>
            <a:r>
              <a:t>Median </a:t>
            </a:r>
            <a:r>
              <a:rPr>
                <a:solidFill>
                  <a:schemeClr val="accent5"/>
                </a:solidFill>
              </a:rPr>
              <a:t>1 Sig.</a:t>
            </a:r>
          </a:p>
        </p:txBody>
      </p:sp>
      <p:sp>
        <p:nvSpPr>
          <p:cNvPr id="199" name="2 Sig."/>
          <p:cNvSpPr txBox="1"/>
          <p:nvPr/>
        </p:nvSpPr>
        <p:spPr>
          <a:xfrm>
            <a:off x="8893657" y="2370315"/>
            <a:ext cx="1992762" cy="100532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a:lnSpc>
                <a:spcPct val="70000"/>
              </a:lnSpc>
              <a:defRPr sz="4800" i="1">
                <a:solidFill>
                  <a:schemeClr val="accent5"/>
                </a:solidFill>
                <a:latin typeface="Iowan Old Style"/>
                <a:ea typeface="Iowan Old Style"/>
                <a:cs typeface="Iowan Old Style"/>
                <a:sym typeface="Iowan Old Style"/>
              </a:defRPr>
            </a:lvl1pPr>
          </a:lstStyle>
          <a:p>
            <a:r>
              <a:t>2 Sig.</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pic>
        <p:nvPicPr>
          <p:cNvPr id="202" name="spec_sum.pdf" descr="spec_sum.pdf"/>
          <p:cNvPicPr>
            <a:picLocks noChangeAspect="1"/>
          </p:cNvPicPr>
          <p:nvPr/>
        </p:nvPicPr>
        <p:blipFill>
          <a:blip r:embed="rId2">
            <a:extLst/>
          </a:blip>
          <a:stretch>
            <a:fillRect/>
          </a:stretch>
        </p:blipFill>
        <p:spPr>
          <a:xfrm>
            <a:off x="6375847" y="-1"/>
            <a:ext cx="6502401" cy="9753601"/>
          </a:xfrm>
          <a:prstGeom prst="rect">
            <a:avLst/>
          </a:prstGeom>
          <a:ln w="12700">
            <a:miter lim="400000"/>
          </a:ln>
        </p:spPr>
      </p:pic>
      <p:sp>
        <p:nvSpPr>
          <p:cNvPr id="203" name="MULTINEST RESULTS:…"/>
          <p:cNvSpPr txBox="1">
            <a:spLocks noGrp="1"/>
          </p:cNvSpPr>
          <p:nvPr>
            <p:ph type="title"/>
          </p:nvPr>
        </p:nvSpPr>
        <p:spPr>
          <a:xfrm>
            <a:off x="571500" y="886091"/>
            <a:ext cx="11861800" cy="4169373"/>
          </a:xfrm>
          <a:prstGeom prst="rect">
            <a:avLst/>
          </a:prstGeom>
        </p:spPr>
        <p:txBody>
          <a:bodyPr/>
          <a:lstStyle/>
          <a:p>
            <a:r>
              <a:t>MULTINEST RESULTS:</a:t>
            </a:r>
          </a:p>
          <a:p>
            <a:r>
              <a:rPr>
                <a:solidFill>
                  <a:srgbClr val="000000"/>
                </a:solidFill>
              </a:rPr>
              <a:t>Spectral fits OF </a:t>
            </a:r>
          </a:p>
          <a:p>
            <a:r>
              <a:rPr>
                <a:solidFill>
                  <a:srgbClr val="000000"/>
                </a:solidFill>
              </a:rPr>
              <a:t>BROWN DWARFS</a:t>
            </a:r>
          </a:p>
        </p:txBody>
      </p:sp>
      <p:sp>
        <p:nvSpPr>
          <p:cNvPr id="204" name="Data Median"/>
          <p:cNvSpPr txBox="1">
            <a:spLocks noGrp="1"/>
          </p:cNvSpPr>
          <p:nvPr>
            <p:ph type="body" sz="quarter" idx="1"/>
          </p:nvPr>
        </p:nvSpPr>
        <p:spPr>
          <a:xfrm>
            <a:off x="1140609" y="5039101"/>
            <a:ext cx="4222261" cy="1005329"/>
          </a:xfrm>
          <a:prstGeom prst="rect">
            <a:avLst/>
          </a:prstGeom>
        </p:spPr>
        <p:txBody>
          <a:bodyPr/>
          <a:lstStyle/>
          <a:p>
            <a:pPr marL="0" indent="0" algn="ctr">
              <a:lnSpc>
                <a:spcPct val="70000"/>
              </a:lnSpc>
              <a:spcBef>
                <a:spcPts val="0"/>
              </a:spcBef>
              <a:buSzTx/>
              <a:buFontTx/>
              <a:buNone/>
              <a:defRPr sz="4800" i="1">
                <a:solidFill>
                  <a:srgbClr val="747676"/>
                </a:solidFill>
              </a:defRPr>
            </a:pPr>
            <a:r>
              <a:t>Data </a:t>
            </a:r>
            <a:r>
              <a:rPr>
                <a:solidFill>
                  <a:schemeClr val="accent5"/>
                </a:solidFill>
              </a:rPr>
              <a:t>Median</a:t>
            </a:r>
          </a:p>
        </p:txBody>
      </p:sp>
      <p:sp>
        <p:nvSpPr>
          <p:cNvPr id="205" name="1 Sig. 2 Sig."/>
          <p:cNvSpPr txBox="1"/>
          <p:nvPr/>
        </p:nvSpPr>
        <p:spPr>
          <a:xfrm>
            <a:off x="1140609" y="5844356"/>
            <a:ext cx="4222261" cy="100532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lnSpc>
                <a:spcPct val="70000"/>
              </a:lnSpc>
              <a:defRPr sz="4800" i="1">
                <a:solidFill>
                  <a:schemeClr val="accent1"/>
                </a:solidFill>
                <a:latin typeface="Iowan Old Style"/>
                <a:ea typeface="Iowan Old Style"/>
                <a:cs typeface="Iowan Old Style"/>
                <a:sym typeface="Iowan Old Style"/>
              </a:defRPr>
            </a:pPr>
            <a:r>
              <a:t>1 Sig. </a:t>
            </a:r>
            <a:r>
              <a:rPr>
                <a:solidFill>
                  <a:schemeClr val="accent1">
                    <a:satOff val="-3355"/>
                    <a:lumOff val="26614"/>
                  </a:schemeClr>
                </a:solidFill>
              </a:rPr>
              <a:t>2 Sig.</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7" name="ydwarf_vmr_1.pdf" descr="ydwarf_vmr_1.pdf"/>
          <p:cNvPicPr>
            <a:picLocks noChangeAspect="1"/>
          </p:cNvPicPr>
          <p:nvPr/>
        </p:nvPicPr>
        <p:blipFill>
          <a:blip r:embed="rId2">
            <a:extLst/>
          </a:blip>
          <a:srcRect b="6875"/>
          <a:stretch>
            <a:fillRect/>
          </a:stretch>
        </p:blipFill>
        <p:spPr>
          <a:xfrm>
            <a:off x="1076436" y="1701800"/>
            <a:ext cx="11382736" cy="7287565"/>
          </a:xfrm>
          <a:prstGeom prst="rect">
            <a:avLst/>
          </a:prstGeom>
          <a:ln w="12700">
            <a:miter lim="400000"/>
          </a:ln>
        </p:spPr>
      </p:pic>
      <p:sp>
        <p:nvSpPr>
          <p:cNvPr id="208"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209" name="MULTINEST RESULTS: COMPARING POSTERIORS"/>
          <p:cNvSpPr txBox="1">
            <a:spLocks noGrp="1"/>
          </p:cNvSpPr>
          <p:nvPr>
            <p:ph type="title"/>
          </p:nvPr>
        </p:nvSpPr>
        <p:spPr>
          <a:prstGeom prst="rect">
            <a:avLst/>
          </a:prstGeom>
        </p:spPr>
        <p:txBody>
          <a:bodyPr/>
          <a:lstStyle/>
          <a:p>
            <a:pPr defTabSz="543305">
              <a:spcBef>
                <a:spcPts val="2100"/>
              </a:spcBef>
              <a:defRPr sz="4836"/>
            </a:pPr>
            <a:r>
              <a:t>MULTINEST RESULTS: </a:t>
            </a:r>
            <a:r>
              <a:rPr>
                <a:solidFill>
                  <a:srgbClr val="000000"/>
                </a:solidFill>
              </a:rPr>
              <a:t>COMPARING POSTERIORS</a:t>
            </a:r>
          </a:p>
        </p:txBody>
      </p:sp>
      <p:sp>
        <p:nvSpPr>
          <p:cNvPr id="210" name="T8"/>
          <p:cNvSpPr txBox="1"/>
          <p:nvPr/>
        </p:nvSpPr>
        <p:spPr>
          <a:xfrm>
            <a:off x="96848" y="7661030"/>
            <a:ext cx="1307151" cy="103263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a:lnSpc>
                <a:spcPct val="70000"/>
              </a:lnSpc>
              <a:defRPr sz="4800" i="1">
                <a:solidFill>
                  <a:schemeClr val="accent5"/>
                </a:solidFill>
                <a:latin typeface="Iowan Old Style"/>
                <a:ea typeface="Iowan Old Style"/>
                <a:cs typeface="Iowan Old Style"/>
                <a:sym typeface="Iowan Old Style"/>
              </a:defRPr>
            </a:lvl1pPr>
          </a:lstStyle>
          <a:p>
            <a:r>
              <a:t>T8</a:t>
            </a:r>
          </a:p>
        </p:txBody>
      </p:sp>
      <p:sp>
        <p:nvSpPr>
          <p:cNvPr id="211" name="&gt;Y2"/>
          <p:cNvSpPr txBox="1"/>
          <p:nvPr/>
        </p:nvSpPr>
        <p:spPr>
          <a:xfrm>
            <a:off x="-65344" y="1875417"/>
            <a:ext cx="1307151" cy="103263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a:lnSpc>
                <a:spcPct val="70000"/>
              </a:lnSpc>
              <a:defRPr sz="4800" i="1">
                <a:solidFill>
                  <a:schemeClr val="accent1">
                    <a:satOff val="-3355"/>
                    <a:lumOff val="26614"/>
                  </a:schemeClr>
                </a:solidFill>
                <a:latin typeface="Iowan Old Style"/>
                <a:ea typeface="Iowan Old Style"/>
                <a:cs typeface="Iowan Old Style"/>
                <a:sym typeface="Iowan Old Style"/>
              </a:defRPr>
            </a:lvl1pPr>
          </a:lstStyle>
          <a:p>
            <a:r>
              <a:t>&gt;Y2</a:t>
            </a:r>
          </a:p>
        </p:txBody>
      </p:sp>
      <p:sp>
        <p:nvSpPr>
          <p:cNvPr id="212" name="Line"/>
          <p:cNvSpPr/>
          <p:nvPr/>
        </p:nvSpPr>
        <p:spPr>
          <a:xfrm flipV="1">
            <a:off x="750423" y="2743561"/>
            <a:ext cx="1" cy="4909591"/>
          </a:xfrm>
          <a:prstGeom prst="line">
            <a:avLst/>
          </a:prstGeom>
          <a:ln w="127000">
            <a:solidFill>
              <a:srgbClr val="747676"/>
            </a:solidFill>
            <a:miter lim="400000"/>
            <a:tailEnd type="triangle"/>
          </a:ln>
        </p:spPr>
        <p:txBody>
          <a:bodyPr lIns="50800" tIns="50800" rIns="50800" bIns="50800" anchor="ctr"/>
          <a:lstStyle/>
          <a:p>
            <a:pPr>
              <a:defRPr sz="2400">
                <a:solidFill>
                  <a:srgbClr val="5C5C5C"/>
                </a:solidFill>
                <a:latin typeface="DIN Alternate"/>
                <a:ea typeface="DIN Alternate"/>
                <a:cs typeface="DIN Alternate"/>
                <a:sym typeface="DIN Alternate"/>
              </a:defRPr>
            </a:pPr>
            <a:endParaRPr/>
          </a:p>
        </p:txBody>
      </p:sp>
      <p:grpSp>
        <p:nvGrpSpPr>
          <p:cNvPr id="218" name="Group"/>
          <p:cNvGrpSpPr/>
          <p:nvPr/>
        </p:nvGrpSpPr>
        <p:grpSpPr>
          <a:xfrm>
            <a:off x="753538" y="5495397"/>
            <a:ext cx="11757615" cy="3214586"/>
            <a:chOff x="0" y="0"/>
            <a:chExt cx="11240123" cy="3822076"/>
          </a:xfrm>
        </p:grpSpPr>
        <p:pic>
          <p:nvPicPr>
            <p:cNvPr id="213" name="ydwarf_vmr_1.pdf" descr="ydwarf_vmr_1.pdf"/>
            <p:cNvPicPr>
              <a:picLocks noChangeAspect="1"/>
            </p:cNvPicPr>
            <p:nvPr/>
          </p:nvPicPr>
          <p:blipFill>
            <a:blip r:embed="rId2">
              <a:extLst/>
            </a:blip>
            <a:srcRect l="21618" t="5105" r="60642" b="86364"/>
            <a:stretch>
              <a:fillRect/>
            </a:stretch>
          </p:blipFill>
          <p:spPr>
            <a:xfrm>
              <a:off x="0" y="0"/>
              <a:ext cx="11240124" cy="3716058"/>
            </a:xfrm>
            <a:prstGeom prst="rect">
              <a:avLst/>
            </a:prstGeom>
            <a:ln w="12700" cap="flat">
              <a:noFill/>
              <a:miter lim="400000"/>
            </a:ln>
            <a:effectLst/>
          </p:spPr>
        </p:pic>
        <p:sp>
          <p:nvSpPr>
            <p:cNvPr id="214" name="&lt;—1 Sigma—&gt;"/>
            <p:cNvSpPr txBox="1"/>
            <p:nvPr/>
          </p:nvSpPr>
          <p:spPr>
            <a:xfrm>
              <a:off x="4346138" y="2146384"/>
              <a:ext cx="3874510" cy="1032629"/>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t">
              <a:normAutofit/>
            </a:bodyPr>
            <a:lstStyle>
              <a:lvl1pPr defTabSz="519937">
                <a:lnSpc>
                  <a:spcPct val="70000"/>
                </a:lnSpc>
                <a:defRPr sz="4272" i="1">
                  <a:solidFill>
                    <a:schemeClr val="accent5"/>
                  </a:solidFill>
                  <a:latin typeface="Iowan Old Style"/>
                  <a:ea typeface="Iowan Old Style"/>
                  <a:cs typeface="Iowan Old Style"/>
                  <a:sym typeface="Iowan Old Style"/>
                </a:defRPr>
              </a:lvl1pPr>
            </a:lstStyle>
            <a:p>
              <a:r>
                <a:t>&lt;—1 Sigma—&gt;</a:t>
              </a:r>
            </a:p>
          </p:txBody>
        </p:sp>
        <p:sp>
          <p:nvSpPr>
            <p:cNvPr id="215" name="&lt;———————Extrema————&gt;"/>
            <p:cNvSpPr txBox="1"/>
            <p:nvPr/>
          </p:nvSpPr>
          <p:spPr>
            <a:xfrm>
              <a:off x="582514" y="2789447"/>
              <a:ext cx="9461587" cy="10326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t">
              <a:normAutofit/>
            </a:bodyPr>
            <a:lstStyle>
              <a:lvl1pPr defTabSz="554990">
                <a:lnSpc>
                  <a:spcPct val="70000"/>
                </a:lnSpc>
                <a:defRPr sz="4560" i="1">
                  <a:solidFill>
                    <a:schemeClr val="accent5">
                      <a:hueOff val="-176146"/>
                      <a:satOff val="3665"/>
                      <a:lumOff val="-13986"/>
                    </a:schemeClr>
                  </a:solidFill>
                  <a:latin typeface="Iowan Old Style"/>
                  <a:ea typeface="Iowan Old Style"/>
                  <a:cs typeface="Iowan Old Style"/>
                  <a:sym typeface="Iowan Old Style"/>
                </a:defRPr>
              </a:lvl1pPr>
            </a:lstStyle>
            <a:p>
              <a:r>
                <a:t>&lt;———————Extrema————&gt;</a:t>
              </a:r>
            </a:p>
          </p:txBody>
        </p:sp>
        <p:sp>
          <p:nvSpPr>
            <p:cNvPr id="216" name="Prob."/>
            <p:cNvSpPr txBox="1"/>
            <p:nvPr/>
          </p:nvSpPr>
          <p:spPr>
            <a:xfrm>
              <a:off x="4837378" y="568704"/>
              <a:ext cx="3217219" cy="103263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t">
              <a:normAutofit/>
            </a:bodyPr>
            <a:lstStyle>
              <a:lvl1pPr>
                <a:lnSpc>
                  <a:spcPct val="70000"/>
                </a:lnSpc>
                <a:defRPr sz="4800" i="1">
                  <a:ln w="6096">
                    <a:solidFill>
                      <a:srgbClr val="000000"/>
                    </a:solidFill>
                  </a:ln>
                  <a:noFill/>
                  <a:latin typeface="Iowan Old Style"/>
                  <a:ea typeface="Iowan Old Style"/>
                  <a:cs typeface="Iowan Old Style"/>
                  <a:sym typeface="Iowan Old Style"/>
                </a:defRPr>
              </a:lvl1pPr>
            </a:lstStyle>
            <a:p>
              <a:r>
                <a:t>Prob.</a:t>
              </a:r>
            </a:p>
          </p:txBody>
        </p:sp>
        <p:sp>
          <p:nvSpPr>
            <p:cNvPr id="217" name="Median"/>
            <p:cNvSpPr txBox="1"/>
            <p:nvPr/>
          </p:nvSpPr>
          <p:spPr>
            <a:xfrm>
              <a:off x="6529645" y="1341656"/>
              <a:ext cx="1745114" cy="123800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50800" tIns="50800" rIns="50800" bIns="50800" numCol="1" anchor="t">
              <a:normAutofit/>
            </a:bodyPr>
            <a:lstStyle>
              <a:lvl1pPr defTabSz="525779">
                <a:lnSpc>
                  <a:spcPct val="70000"/>
                </a:lnSpc>
                <a:defRPr sz="4319" i="1">
                  <a:solidFill>
                    <a:srgbClr val="FFFFFF"/>
                  </a:solidFill>
                  <a:latin typeface="Iowan Old Style"/>
                  <a:ea typeface="Iowan Old Style"/>
                  <a:cs typeface="Iowan Old Style"/>
                  <a:sym typeface="Iowan Old Style"/>
                </a:defRPr>
              </a:lvl1pPr>
            </a:lstStyle>
            <a:p>
              <a:r>
                <a:t>Median</a:t>
              </a:r>
            </a:p>
          </p:txBody>
        </p:sp>
      </p:grpSp>
      <p:sp>
        <p:nvSpPr>
          <p:cNvPr id="219" name="log10NH3"/>
          <p:cNvSpPr txBox="1"/>
          <p:nvPr/>
        </p:nvSpPr>
        <p:spPr>
          <a:xfrm>
            <a:off x="2671083" y="8695735"/>
            <a:ext cx="2502000" cy="939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lnSpc>
                <a:spcPct val="70000"/>
              </a:lnSpc>
              <a:defRPr sz="4800" i="1">
                <a:latin typeface="Iowan Old Style"/>
                <a:ea typeface="Iowan Old Style"/>
                <a:cs typeface="Iowan Old Style"/>
                <a:sym typeface="Iowan Old Style"/>
              </a:defRPr>
            </a:pPr>
            <a:r>
              <a:t>log</a:t>
            </a:r>
            <a:r>
              <a:rPr baseline="-5999"/>
              <a:t>10</a:t>
            </a:r>
            <a:r>
              <a:t>NH3</a:t>
            </a:r>
          </a:p>
        </p:txBody>
      </p:sp>
      <p:sp>
        <p:nvSpPr>
          <p:cNvPr id="220" name="log10CH4"/>
          <p:cNvSpPr txBox="1"/>
          <p:nvPr/>
        </p:nvSpPr>
        <p:spPr>
          <a:xfrm>
            <a:off x="6163429" y="8695735"/>
            <a:ext cx="2465388" cy="939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lnSpc>
                <a:spcPct val="70000"/>
              </a:lnSpc>
              <a:defRPr sz="4800" i="1">
                <a:latin typeface="Iowan Old Style"/>
                <a:ea typeface="Iowan Old Style"/>
                <a:cs typeface="Iowan Old Style"/>
                <a:sym typeface="Iowan Old Style"/>
              </a:defRPr>
            </a:pPr>
            <a:r>
              <a:t>log</a:t>
            </a:r>
            <a:r>
              <a:rPr baseline="-5999"/>
              <a:t>10</a:t>
            </a:r>
            <a:r>
              <a:t>CH4</a:t>
            </a:r>
          </a:p>
        </p:txBody>
      </p:sp>
      <p:sp>
        <p:nvSpPr>
          <p:cNvPr id="221" name="log10H2O"/>
          <p:cNvSpPr txBox="1"/>
          <p:nvPr/>
        </p:nvSpPr>
        <p:spPr>
          <a:xfrm>
            <a:off x="9368699" y="8695735"/>
            <a:ext cx="2513013" cy="9398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lnSpc>
                <a:spcPct val="70000"/>
              </a:lnSpc>
              <a:defRPr sz="4800" i="1">
                <a:latin typeface="Iowan Old Style"/>
                <a:ea typeface="Iowan Old Style"/>
                <a:cs typeface="Iowan Old Style"/>
                <a:sym typeface="Iowan Old Style"/>
              </a:defRPr>
            </a:pPr>
            <a:r>
              <a:t>log</a:t>
            </a:r>
            <a:r>
              <a:rPr baseline="-5999"/>
              <a:t>10</a:t>
            </a:r>
            <a:r>
              <a:t>H2O</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10"/>
                                        </p:tgtEl>
                                        <p:attrNameLst>
                                          <p:attrName>style.visibility</p:attrName>
                                        </p:attrNameLst>
                                      </p:cBhvr>
                                      <p:to>
                                        <p:strVal val="visible"/>
                                      </p:to>
                                    </p:set>
                                    <p:animEffect transition="in" filter="dissolve">
                                      <p:cBhvr>
                                        <p:cTn id="7" dur="1000"/>
                                        <p:tgtEl>
                                          <p:spTgt spid="21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2" nodeType="clickEffect">
                                  <p:stCondLst>
                                    <p:cond delay="0"/>
                                  </p:stCondLst>
                                  <p:iterate>
                                    <p:tmAbs val="0"/>
                                  </p:iterate>
                                  <p:childTnLst>
                                    <p:set>
                                      <p:cBhvr>
                                        <p:cTn id="11" fill="hold"/>
                                        <p:tgtEl>
                                          <p:spTgt spid="211"/>
                                        </p:tgtEl>
                                        <p:attrNameLst>
                                          <p:attrName>style.visibility</p:attrName>
                                        </p:attrNameLst>
                                      </p:cBhvr>
                                      <p:to>
                                        <p:strVal val="visible"/>
                                      </p:to>
                                    </p:set>
                                    <p:animEffect transition="in" filter="dissolve">
                                      <p:cBhvr>
                                        <p:cTn id="12" dur="1000"/>
                                        <p:tgtEl>
                                          <p:spTgt spid="211"/>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fill="hold" grpId="3" nodeType="clickEffect">
                                  <p:stCondLst>
                                    <p:cond delay="0"/>
                                  </p:stCondLst>
                                  <p:iterate>
                                    <p:tmAbs val="0"/>
                                  </p:iterate>
                                  <p:childTnLst>
                                    <p:set>
                                      <p:cBhvr>
                                        <p:cTn id="16" fill="hold"/>
                                        <p:tgtEl>
                                          <p:spTgt spid="218"/>
                                        </p:tgtEl>
                                        <p:attrNameLst>
                                          <p:attrName>style.visibility</p:attrName>
                                        </p:attrNameLst>
                                      </p:cBhvr>
                                      <p:to>
                                        <p:strVal val="visible"/>
                                      </p:to>
                                    </p:set>
                                    <p:animEffect transition="in" filter="dissolve">
                                      <p:cBhvr>
                                        <p:cTn id="17" dur="1000"/>
                                        <p:tgtEl>
                                          <p:spTgt spid="21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xit" fill="hold" grpId="4" nodeType="clickEffect">
                                  <p:stCondLst>
                                    <p:cond delay="0"/>
                                  </p:stCondLst>
                                  <p:iterate>
                                    <p:tmAbs val="0"/>
                                  </p:iterate>
                                  <p:childTnLst>
                                    <p:animEffect transition="out" filter="dissolve">
                                      <p:cBhvr>
                                        <p:cTn id="21" dur="1000" fill="hold"/>
                                        <p:tgtEl>
                                          <p:spTgt spid="218"/>
                                        </p:tgtEl>
                                      </p:cBhvr>
                                    </p:animEffect>
                                    <p:set>
                                      <p:cBhvr>
                                        <p:cTn id="22" fill="hold">
                                          <p:stCondLst>
                                            <p:cond delay="999"/>
                                          </p:stCondLst>
                                        </p:cTn>
                                        <p:tgtEl>
                                          <p:spTgt spid="2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0" grpId="1" animBg="1" advAuto="0"/>
      <p:bldP spid="211" grpId="2" animBg="1" advAuto="0"/>
      <p:bldP spid="218" grpId="3" animBg="1" advAuto="0"/>
      <p:bldP spid="218" grpId="4"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224" name="MULTINEST USERGUIDE: INSTALLATION"/>
          <p:cNvSpPr txBox="1">
            <a:spLocks noGrp="1"/>
          </p:cNvSpPr>
          <p:nvPr>
            <p:ph type="title"/>
          </p:nvPr>
        </p:nvSpPr>
        <p:spPr>
          <a:prstGeom prst="rect">
            <a:avLst/>
          </a:prstGeom>
        </p:spPr>
        <p:txBody>
          <a:bodyPr/>
          <a:lstStyle/>
          <a:p>
            <a:pPr defTabSz="543305">
              <a:spcBef>
                <a:spcPts val="2100"/>
              </a:spcBef>
              <a:defRPr sz="4836"/>
            </a:pPr>
            <a:r>
              <a:t>MULTINEST USERGUIDE: </a:t>
            </a:r>
            <a:r>
              <a:rPr>
                <a:solidFill>
                  <a:srgbClr val="000000"/>
                </a:solidFill>
              </a:rPr>
              <a:t>INSTALLATION</a:t>
            </a:r>
          </a:p>
        </p:txBody>
      </p:sp>
      <p:sp>
        <p:nvSpPr>
          <p:cNvPr id="225" name="Download latest git version of radtrancode.…"/>
          <p:cNvSpPr txBox="1"/>
          <p:nvPr/>
        </p:nvSpPr>
        <p:spPr>
          <a:xfrm>
            <a:off x="424341" y="2085161"/>
            <a:ext cx="12156118" cy="593811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marL="719666" indent="-719666" defTabSz="496570">
              <a:lnSpc>
                <a:spcPct val="70000"/>
              </a:lnSpc>
              <a:buSzPct val="100000"/>
              <a:buAutoNum type="arabicParenR"/>
              <a:defRPr sz="4080" i="1">
                <a:solidFill>
                  <a:srgbClr val="747676"/>
                </a:solidFill>
                <a:latin typeface="Iowan Old Style"/>
                <a:ea typeface="Iowan Old Style"/>
                <a:cs typeface="Iowan Old Style"/>
                <a:sym typeface="Iowan Old Style"/>
              </a:defRPr>
            </a:pPr>
            <a:r>
              <a:t>Download latest git version of radtrancode.</a:t>
            </a:r>
          </a:p>
          <a:p>
            <a:pPr marL="719666" indent="-719666" defTabSz="496570">
              <a:lnSpc>
                <a:spcPct val="70000"/>
              </a:lnSpc>
              <a:buSzPct val="100000"/>
              <a:buAutoNum type="arabicParenR"/>
              <a:defRPr sz="4080" i="1">
                <a:solidFill>
                  <a:srgbClr val="747676"/>
                </a:solidFill>
                <a:latin typeface="Iowan Old Style"/>
                <a:ea typeface="Iowan Old Style"/>
                <a:cs typeface="Iowan Old Style"/>
                <a:sym typeface="Iowan Old Style"/>
              </a:defRPr>
            </a:pPr>
            <a:r>
              <a:t>External: follow </a:t>
            </a:r>
            <a:r>
              <a:rPr u="sng">
                <a:hlinkClick r:id="rId2"/>
              </a:rPr>
              <a:t>https://johannesbuchner.github.io/PyMultiNest/install.html</a:t>
            </a:r>
          </a:p>
          <a:p>
            <a:pPr marL="719666" indent="-719666" defTabSz="496570">
              <a:lnSpc>
                <a:spcPct val="70000"/>
              </a:lnSpc>
              <a:buSzPct val="100000"/>
              <a:buAutoNum type="arabicParenR"/>
              <a:defRPr sz="4080" i="1">
                <a:solidFill>
                  <a:srgbClr val="747676"/>
                </a:solidFill>
                <a:latin typeface="Iowan Old Style"/>
                <a:ea typeface="Iowan Old Style"/>
                <a:cs typeface="Iowan Old Style"/>
                <a:sym typeface="Iowan Old Style"/>
              </a:defRPr>
            </a:pPr>
            <a:r>
              <a:t>Internal: add my LD_LIBRARY_PATH to your .tcshrc file. Also add: module load pymods_trusty to .tcshrc.</a:t>
            </a:r>
          </a:p>
          <a:p>
            <a:pPr marL="719666" indent="-719666" defTabSz="496570">
              <a:lnSpc>
                <a:spcPct val="70000"/>
              </a:lnSpc>
              <a:buSzPct val="100000"/>
              <a:buAutoNum type="arabicParenR"/>
              <a:defRPr sz="4080" i="1">
                <a:solidFill>
                  <a:srgbClr val="747676"/>
                </a:solidFill>
                <a:latin typeface="Iowan Old Style"/>
                <a:ea typeface="Iowan Old Style"/>
                <a:cs typeface="Iowan Old Style"/>
                <a:sym typeface="Iowan Old Style"/>
              </a:defRPr>
            </a:pPr>
            <a:r>
              <a:t>Go to Nemesis subfolder in radtrancode, and type e.g.: source nemesisPyMult.comp to create the nemesisPyMult.so shared object file (basically a python library you can import). Do the same for nemesisPT_NS.comp, and any other versions you’d like.</a:t>
            </a:r>
          </a:p>
          <a:p>
            <a:pPr marL="719666" indent="-719666" defTabSz="496570">
              <a:lnSpc>
                <a:spcPct val="70000"/>
              </a:lnSpc>
              <a:buSzPct val="100000"/>
              <a:buAutoNum type="arabicParenR"/>
              <a:defRPr sz="4080" i="1">
                <a:solidFill>
                  <a:srgbClr val="747676"/>
                </a:solidFill>
                <a:latin typeface="Iowan Old Style"/>
                <a:ea typeface="Iowan Old Style"/>
                <a:cs typeface="Iowan Old Style"/>
                <a:sym typeface="Iowan Old Style"/>
              </a:defRPr>
            </a:pPr>
            <a:r>
              <a:t>Next is to use the compiled file!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25"/>
                                        </p:tgtEl>
                                        <p:attrNameLst>
                                          <p:attrName>style.visibility</p:attrName>
                                        </p:attrNameLst>
                                      </p:cBhvr>
                                      <p:to>
                                        <p:strVal val="visible"/>
                                      </p:to>
                                    </p:set>
                                    <p:animEffect transition="in" filter="dissolve">
                                      <p:cBhvr>
                                        <p:cTn id="7" dur="1000"/>
                                        <p:tgtEl>
                                          <p:spTgt spid="2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1"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7"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228" name="MULTINEST USERGUIDE: SETUP"/>
          <p:cNvSpPr txBox="1">
            <a:spLocks noGrp="1"/>
          </p:cNvSpPr>
          <p:nvPr>
            <p:ph type="title"/>
          </p:nvPr>
        </p:nvSpPr>
        <p:spPr>
          <a:prstGeom prst="rect">
            <a:avLst/>
          </a:prstGeom>
        </p:spPr>
        <p:txBody>
          <a:bodyPr/>
          <a:lstStyle/>
          <a:p>
            <a:pPr defTabSz="543305">
              <a:spcBef>
                <a:spcPts val="2100"/>
              </a:spcBef>
              <a:defRPr sz="4836"/>
            </a:pPr>
            <a:r>
              <a:t>MULTINEST USERGUIDE: </a:t>
            </a:r>
            <a:r>
              <a:rPr>
                <a:solidFill>
                  <a:srgbClr val="000000"/>
                </a:solidFill>
              </a:rPr>
              <a:t>SETUP</a:t>
            </a:r>
          </a:p>
        </p:txBody>
      </p:sp>
      <p:sp>
        <p:nvSpPr>
          <p:cNvPr id="229" name="Create a normal Nemesis folder with all the relevant inputs, as for OE…"/>
          <p:cNvSpPr txBox="1"/>
          <p:nvPr/>
        </p:nvSpPr>
        <p:spPr>
          <a:xfrm>
            <a:off x="231825" y="1701800"/>
            <a:ext cx="12541150" cy="4942213"/>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marL="448733" indent="-448733" defTabSz="309625">
              <a:lnSpc>
                <a:spcPct val="70000"/>
              </a:lnSpc>
              <a:buSzPct val="100000"/>
              <a:buAutoNum type="arabicParenR"/>
              <a:defRPr sz="2543" i="1">
                <a:solidFill>
                  <a:srgbClr val="747676"/>
                </a:solidFill>
                <a:latin typeface="Iowan Old Style"/>
                <a:ea typeface="Iowan Old Style"/>
                <a:cs typeface="Iowan Old Style"/>
                <a:sym typeface="Iowan Old Style"/>
              </a:defRPr>
            </a:pPr>
            <a:r>
              <a:t>Create a normal Nemesis folder with all the relevant inputs, as for OE</a:t>
            </a:r>
          </a:p>
          <a:p>
            <a:pPr marL="448733" indent="-448733" defTabSz="309625">
              <a:lnSpc>
                <a:spcPct val="70000"/>
              </a:lnSpc>
              <a:buSzPct val="100000"/>
              <a:buAutoNum type="arabicParenR"/>
              <a:defRPr sz="2543" i="1">
                <a:solidFill>
                  <a:srgbClr val="747676"/>
                </a:solidFill>
                <a:latin typeface="Iowan Old Style"/>
                <a:ea typeface="Iowan Old Style"/>
                <a:cs typeface="Iowan Old Style"/>
                <a:sym typeface="Iowan Old Style"/>
              </a:defRPr>
            </a:pPr>
            <a:r>
              <a:t>Switch the number of iterations to -1, and set the .apr file to have zero parameters (*clouds are included in the .apr file, if you wish to have them)</a:t>
            </a:r>
          </a:p>
          <a:p>
            <a:pPr marL="448733" indent="-448733" defTabSz="309625">
              <a:lnSpc>
                <a:spcPct val="70000"/>
              </a:lnSpc>
              <a:buSzPct val="100000"/>
              <a:buAutoNum type="arabicParenR"/>
              <a:defRPr sz="2543" i="1">
                <a:solidFill>
                  <a:srgbClr val="747676"/>
                </a:solidFill>
                <a:latin typeface="Iowan Old Style"/>
                <a:ea typeface="Iowan Old Style"/>
                <a:cs typeface="Iowan Old Style"/>
                <a:sym typeface="Iowan Old Style"/>
              </a:defRPr>
            </a:pPr>
            <a:r>
              <a:t>Take these files, and duplicate them so that there are 64 folders (or however many cores you will use), numbered from 0-63. Also create a 999 folder, which is used for plotting.</a:t>
            </a:r>
          </a:p>
          <a:p>
            <a:pPr marL="448733" indent="-448733" defTabSz="309625">
              <a:lnSpc>
                <a:spcPct val="70000"/>
              </a:lnSpc>
              <a:buSzPct val="100000"/>
              <a:buAutoNum type="arabicParenR"/>
              <a:defRPr sz="2543" i="1">
                <a:solidFill>
                  <a:srgbClr val="747676"/>
                </a:solidFill>
                <a:latin typeface="Iowan Old Style"/>
                <a:ea typeface="Iowan Old Style"/>
                <a:cs typeface="Iowan Old Style"/>
                <a:sym typeface="Iowan Old Style"/>
              </a:defRPr>
            </a:pPr>
            <a:r>
              <a:t>In the directory containing all of these duplicate folders, copy the .so file from the Nemesis subfolder.</a:t>
            </a:r>
          </a:p>
          <a:p>
            <a:pPr marL="448733" indent="-448733" defTabSz="309625">
              <a:lnSpc>
                <a:spcPct val="70000"/>
              </a:lnSpc>
              <a:buSzPct val="100000"/>
              <a:buAutoNum type="arabicParenR"/>
              <a:defRPr sz="2543" i="1">
                <a:solidFill>
                  <a:srgbClr val="747676"/>
                </a:solidFill>
                <a:latin typeface="Iowan Old Style"/>
                <a:ea typeface="Iowan Old Style"/>
                <a:cs typeface="Iowan Old Style"/>
                <a:sym typeface="Iowan Old Style"/>
              </a:defRPr>
            </a:pPr>
            <a:r>
              <a:t>Setup your retrieval in python (see NS_ret.py for example usage) i.e. your forward model and associated hypercube</a:t>
            </a:r>
          </a:p>
          <a:p>
            <a:pPr marL="448733" indent="-448733" defTabSz="309625">
              <a:lnSpc>
                <a:spcPct val="70000"/>
              </a:lnSpc>
              <a:buSzPct val="100000"/>
              <a:buAutoNum type="arabicParenR"/>
              <a:defRPr sz="2543" i="1">
                <a:solidFill>
                  <a:srgbClr val="747676"/>
                </a:solidFill>
                <a:latin typeface="Iowan Old Style"/>
                <a:ea typeface="Iowan Old Style"/>
                <a:cs typeface="Iowan Old Style"/>
                <a:sym typeface="Iowan Old Style"/>
              </a:defRPr>
            </a:pPr>
            <a:r>
              <a:t>Run the retrieval (64 is core number, unnecessary text being redirected to trash) with: mpiexec -n 64 python NS_ret.py &gt; /dev/null &amp; </a:t>
            </a:r>
          </a:p>
          <a:p>
            <a:pPr marL="448733" indent="-448733" defTabSz="309625">
              <a:lnSpc>
                <a:spcPct val="70000"/>
              </a:lnSpc>
              <a:buSzPct val="100000"/>
              <a:buAutoNum type="arabicParenR"/>
              <a:defRPr sz="2543" i="1">
                <a:solidFill>
                  <a:srgbClr val="747676"/>
                </a:solidFill>
                <a:latin typeface="Iowan Old Style"/>
                <a:ea typeface="Iowan Old Style"/>
                <a:cs typeface="Iowan Old Style"/>
                <a:sym typeface="Iowan Old Style"/>
              </a:defRPr>
            </a:pPr>
            <a:r>
              <a:t>Either wait until the whole retrieval is finished and use NS_plot.py, or modify it slightly to watch convergence occur while the retrieval runs. The modification is done like so (note the triple quotes):</a:t>
            </a:r>
          </a:p>
        </p:txBody>
      </p:sp>
      <p:pic>
        <p:nvPicPr>
          <p:cNvPr id="230" name="Screen Shot 2018-05-08 at 12.48.42.png" descr="Screen Shot 2018-05-08 at 12.48.42.png"/>
          <p:cNvPicPr>
            <a:picLocks noChangeAspect="1"/>
          </p:cNvPicPr>
          <p:nvPr/>
        </p:nvPicPr>
        <p:blipFill>
          <a:blip r:embed="rId2">
            <a:extLst/>
          </a:blip>
          <a:stretch>
            <a:fillRect/>
          </a:stretch>
        </p:blipFill>
        <p:spPr>
          <a:xfrm>
            <a:off x="5651024" y="7761471"/>
            <a:ext cx="7099301" cy="1308101"/>
          </a:xfrm>
          <a:prstGeom prst="rect">
            <a:avLst/>
          </a:prstGeom>
          <a:ln w="12700">
            <a:miter lim="400000"/>
          </a:ln>
        </p:spPr>
      </p:pic>
      <p:sp>
        <p:nvSpPr>
          <p:cNvPr id="231" name="Arrow"/>
          <p:cNvSpPr/>
          <p:nvPr/>
        </p:nvSpPr>
        <p:spPr>
          <a:xfrm>
            <a:off x="2579338" y="7942712"/>
            <a:ext cx="1270001" cy="1270001"/>
          </a:xfrm>
          <a:prstGeom prst="rightArrow">
            <a:avLst>
              <a:gd name="adj1" fmla="val 32000"/>
              <a:gd name="adj2" fmla="val 64000"/>
            </a:avLst>
          </a:prstGeom>
          <a:blipFill>
            <a:blip r:embed="rId3"/>
          </a:blipFill>
          <a:ln w="12700">
            <a:miter lim="400000"/>
          </a:ln>
          <a:effectLst>
            <a:outerShdw blurRad="38100" dist="25400" dir="5400000" rotWithShape="0">
              <a:srgbClr val="000000">
                <a:alpha val="50000"/>
              </a:srgbClr>
            </a:outerShdw>
          </a:effectLst>
        </p:spPr>
        <p:txBody>
          <a:bodyPr lIns="50800" tIns="50800" rIns="50800" bIns="50800" anchor="ctr"/>
          <a:lstStyle/>
          <a:p>
            <a:pPr>
              <a:defRPr sz="2400">
                <a:solidFill>
                  <a:srgbClr val="FFFFFF"/>
                </a:solidFill>
              </a:defRPr>
            </a:pPr>
            <a:endParaRPr/>
          </a:p>
        </p:txBody>
      </p:sp>
      <p:pic>
        <p:nvPicPr>
          <p:cNvPr id="232" name="Screen Shot 2018-05-08 at 12.48.17.png" descr="Screen Shot 2018-05-08 at 12.48.17.png"/>
          <p:cNvPicPr>
            <a:picLocks noChangeAspect="1"/>
          </p:cNvPicPr>
          <p:nvPr/>
        </p:nvPicPr>
        <p:blipFill>
          <a:blip r:embed="rId4">
            <a:extLst/>
          </a:blip>
          <a:stretch>
            <a:fillRect/>
          </a:stretch>
        </p:blipFill>
        <p:spPr>
          <a:xfrm>
            <a:off x="752669" y="6206498"/>
            <a:ext cx="7518401" cy="149860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29"/>
                                        </p:tgtEl>
                                        <p:attrNameLst>
                                          <p:attrName>style.visibility</p:attrName>
                                        </p:attrNameLst>
                                      </p:cBhvr>
                                      <p:to>
                                        <p:strVal val="visible"/>
                                      </p:to>
                                    </p:set>
                                    <p:animEffect transition="in" filter="dissolve">
                                      <p:cBhvr>
                                        <p:cTn id="7" dur="1000"/>
                                        <p:tgtEl>
                                          <p:spTgt spid="2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1"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235" name="MULTINEST USERGUIDE: NOTES"/>
          <p:cNvSpPr txBox="1">
            <a:spLocks noGrp="1"/>
          </p:cNvSpPr>
          <p:nvPr>
            <p:ph type="title"/>
          </p:nvPr>
        </p:nvSpPr>
        <p:spPr>
          <a:prstGeom prst="rect">
            <a:avLst/>
          </a:prstGeom>
        </p:spPr>
        <p:txBody>
          <a:bodyPr/>
          <a:lstStyle/>
          <a:p>
            <a:pPr defTabSz="543305">
              <a:spcBef>
                <a:spcPts val="2100"/>
              </a:spcBef>
              <a:defRPr sz="4836"/>
            </a:pPr>
            <a:r>
              <a:t>MULTINEST USERGUIDE: </a:t>
            </a:r>
            <a:r>
              <a:rPr>
                <a:solidFill>
                  <a:srgbClr val="000000"/>
                </a:solidFill>
              </a:rPr>
              <a:t>NOTES</a:t>
            </a:r>
          </a:p>
        </p:txBody>
      </p:sp>
      <p:sp>
        <p:nvSpPr>
          <p:cNvPr id="236" name="Temperature and VMRs are passed through with the same number of layers as in the .ref file.…"/>
          <p:cNvSpPr txBox="1"/>
          <p:nvPr/>
        </p:nvSpPr>
        <p:spPr>
          <a:xfrm>
            <a:off x="424341" y="2453844"/>
            <a:ext cx="12156118" cy="593811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marL="515619" indent="-515619" defTabSz="508254">
              <a:lnSpc>
                <a:spcPct val="70000"/>
              </a:lnSpc>
              <a:buSzPct val="75000"/>
              <a:buChar char="-"/>
              <a:defRPr sz="4176" i="1">
                <a:solidFill>
                  <a:srgbClr val="747676"/>
                </a:solidFill>
                <a:latin typeface="Iowan Old Style"/>
                <a:ea typeface="Iowan Old Style"/>
                <a:cs typeface="Iowan Old Style"/>
                <a:sym typeface="Iowan Old Style"/>
              </a:defRPr>
            </a:pPr>
            <a:r>
              <a:t>Temperature and VMRs are passed through with the same number of layers as in the .ref file. </a:t>
            </a:r>
          </a:p>
          <a:p>
            <a:pPr marL="515619" indent="-515619" defTabSz="508254">
              <a:lnSpc>
                <a:spcPct val="70000"/>
              </a:lnSpc>
              <a:buSzPct val="75000"/>
              <a:buChar char="-"/>
              <a:defRPr sz="4176" i="1">
                <a:solidFill>
                  <a:srgbClr val="747676"/>
                </a:solidFill>
                <a:latin typeface="Iowan Old Style"/>
                <a:ea typeface="Iowan Old Style"/>
                <a:cs typeface="Iowan Old Style"/>
                <a:sym typeface="Iowan Old Style"/>
              </a:defRPr>
            </a:pPr>
            <a:r>
              <a:t>The VMRs must be in the same order as the .ref file. Must sum to 1.0 </a:t>
            </a:r>
          </a:p>
          <a:p>
            <a:pPr marL="515619" indent="-515619" defTabSz="508254">
              <a:lnSpc>
                <a:spcPct val="70000"/>
              </a:lnSpc>
              <a:buSzPct val="75000"/>
              <a:buChar char="-"/>
              <a:defRPr sz="4176" i="1">
                <a:solidFill>
                  <a:srgbClr val="747676"/>
                </a:solidFill>
                <a:latin typeface="Iowan Old Style"/>
                <a:ea typeface="Iowan Old Style"/>
                <a:cs typeface="Iowan Old Style"/>
                <a:sym typeface="Iowan Old Style"/>
              </a:defRPr>
            </a:pPr>
            <a:r>
              <a:t>Mass and radius are in terms of Jupiter, so a 1.0 radius is 69111km </a:t>
            </a:r>
          </a:p>
          <a:p>
            <a:pPr marL="515619" indent="-515619" defTabSz="508254">
              <a:lnSpc>
                <a:spcPct val="70000"/>
              </a:lnSpc>
              <a:buSzPct val="75000"/>
              <a:buChar char="-"/>
              <a:defRPr sz="4176" i="1">
                <a:solidFill>
                  <a:srgbClr val="747676"/>
                </a:solidFill>
                <a:latin typeface="Iowan Old Style"/>
                <a:ea typeface="Iowan Old Style"/>
                <a:cs typeface="Iowan Old Style"/>
                <a:sym typeface="Iowan Old Style"/>
              </a:defRPr>
            </a:pPr>
            <a:r>
              <a:t>The aforementioned parameters are always passed, as well as pressure, and height (though NEMESIS recalculates height anyway, only the base height is important (0.0 km)).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36"/>
                                        </p:tgtEl>
                                        <p:attrNameLst>
                                          <p:attrName>style.visibility</p:attrName>
                                        </p:attrNameLst>
                                      </p:cBhvr>
                                      <p:to>
                                        <p:strVal val="visible"/>
                                      </p:to>
                                    </p:set>
                                    <p:animEffect transition="in" filter="dissolve">
                                      <p:cBhvr>
                                        <p:cTn id="7" dur="1000"/>
                                        <p:tgtEl>
                                          <p:spTgt spid="2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6" grpId="1"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0F6E04FC-E039-40A7-BF89-C9112A87D776}"/>
              </a:ext>
            </a:extLst>
          </p:cNvPr>
          <p:cNvSpPr>
            <a:spLocks noGrp="1"/>
          </p:cNvSpPr>
          <p:nvPr>
            <p:ph type="body" sz="quarter" idx="13"/>
          </p:nvPr>
        </p:nvSpPr>
        <p:spPr/>
        <p:txBody>
          <a:bodyPr/>
          <a:lstStyle/>
          <a:p>
            <a:endParaRPr lang="en-US"/>
          </a:p>
        </p:txBody>
      </p:sp>
      <p:sp>
        <p:nvSpPr>
          <p:cNvPr id="5" name="Title 4">
            <a:extLst>
              <a:ext uri="{FF2B5EF4-FFF2-40B4-BE49-F238E27FC236}">
                <a16:creationId xmlns:a16="http://schemas.microsoft.com/office/drawing/2014/main" id="{E5109525-CB6C-4A65-A174-F2243DAF9892}"/>
              </a:ext>
            </a:extLst>
          </p:cNvPr>
          <p:cNvSpPr>
            <a:spLocks noGrp="1"/>
          </p:cNvSpPr>
          <p:nvPr>
            <p:ph type="title"/>
          </p:nvPr>
        </p:nvSpPr>
        <p:spPr/>
        <p:txBody>
          <a:bodyPr>
            <a:normAutofit fontScale="90000"/>
          </a:bodyPr>
          <a:lstStyle/>
          <a:p>
            <a:pPr>
              <a:spcBef>
                <a:spcPts val="1800"/>
              </a:spcBef>
            </a:pPr>
            <a:r>
              <a:rPr lang="en-US" err="1"/>
              <a:t>Multinest</a:t>
            </a:r>
            <a:r>
              <a:rPr lang="en-US"/>
              <a:t> for Nemesis</a:t>
            </a:r>
          </a:p>
          <a:p>
            <a:endParaRPr lang="en-US"/>
          </a:p>
        </p:txBody>
      </p:sp>
      <p:sp>
        <p:nvSpPr>
          <p:cNvPr id="8" name="Text Placeholder 7">
            <a:extLst>
              <a:ext uri="{FF2B5EF4-FFF2-40B4-BE49-F238E27FC236}">
                <a16:creationId xmlns:a16="http://schemas.microsoft.com/office/drawing/2014/main" id="{C6C1E43B-B3C8-4C36-9DBF-43243E8BD704}"/>
              </a:ext>
            </a:extLst>
          </p:cNvPr>
          <p:cNvSpPr>
            <a:spLocks noGrp="1"/>
          </p:cNvSpPr>
          <p:nvPr>
            <p:ph type="body" idx="1"/>
          </p:nvPr>
        </p:nvSpPr>
        <p:spPr/>
        <p:txBody>
          <a:bodyPr/>
          <a:lstStyle/>
          <a:p>
            <a:r>
              <a:rPr lang="en-US"/>
              <a:t>Introduction</a:t>
            </a:r>
          </a:p>
          <a:p>
            <a:r>
              <a:rPr lang="en-US"/>
              <a:t>How to use it</a:t>
            </a:r>
          </a:p>
          <a:p>
            <a:r>
              <a:rPr lang="en-US"/>
              <a:t>Applications:</a:t>
            </a:r>
          </a:p>
          <a:p>
            <a:pPr lvl="1"/>
            <a:r>
              <a:rPr lang="en-US"/>
              <a:t>Jake</a:t>
            </a:r>
          </a:p>
          <a:p>
            <a:pPr lvl="1"/>
            <a:r>
              <a:rPr lang="en-US"/>
              <a:t>Jo</a:t>
            </a:r>
          </a:p>
          <a:p>
            <a:pPr lvl="1"/>
            <a:r>
              <a:rPr lang="en-US"/>
              <a:t>Josh</a:t>
            </a:r>
          </a:p>
          <a:p>
            <a:pPr lvl="1"/>
            <a:r>
              <a:rPr lang="en-US"/>
              <a:t>Jean-Loup</a:t>
            </a:r>
          </a:p>
        </p:txBody>
      </p:sp>
    </p:spTree>
    <p:extLst>
      <p:ext uri="{BB962C8B-B14F-4D97-AF65-F5344CB8AC3E}">
        <p14:creationId xmlns:p14="http://schemas.microsoft.com/office/powerpoint/2010/main" val="1698678754"/>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239" name="MULTINEST USERGUIDE: PARAMETERS"/>
          <p:cNvSpPr txBox="1">
            <a:spLocks noGrp="1"/>
          </p:cNvSpPr>
          <p:nvPr>
            <p:ph type="title"/>
          </p:nvPr>
        </p:nvSpPr>
        <p:spPr>
          <a:prstGeom prst="rect">
            <a:avLst/>
          </a:prstGeom>
        </p:spPr>
        <p:txBody>
          <a:bodyPr/>
          <a:lstStyle/>
          <a:p>
            <a:pPr defTabSz="543305">
              <a:spcBef>
                <a:spcPts val="2100"/>
              </a:spcBef>
              <a:defRPr sz="4836"/>
            </a:pPr>
            <a:r>
              <a:t>MULTINEST USERGUIDE: </a:t>
            </a:r>
            <a:r>
              <a:rPr>
                <a:solidFill>
                  <a:srgbClr val="000000"/>
                </a:solidFill>
              </a:rPr>
              <a:t>PARAMETERS</a:t>
            </a:r>
          </a:p>
        </p:txBody>
      </p:sp>
      <p:pic>
        <p:nvPicPr>
          <p:cNvPr id="240" name="Screen Shot 2018-05-08 at 12.56.16.png" descr="Screen Shot 2018-05-08 at 12.56.16.png"/>
          <p:cNvPicPr>
            <a:picLocks noChangeAspect="1"/>
          </p:cNvPicPr>
          <p:nvPr/>
        </p:nvPicPr>
        <p:blipFill>
          <a:blip r:embed="rId2">
            <a:extLst/>
          </a:blip>
          <a:stretch>
            <a:fillRect/>
          </a:stretch>
        </p:blipFill>
        <p:spPr>
          <a:xfrm>
            <a:off x="2660650" y="1701800"/>
            <a:ext cx="7683500" cy="1079500"/>
          </a:xfrm>
          <a:prstGeom prst="rect">
            <a:avLst/>
          </a:prstGeom>
          <a:ln w="12700">
            <a:miter lim="400000"/>
          </a:ln>
        </p:spPr>
      </p:pic>
      <p:sp>
        <p:nvSpPr>
          <p:cNvPr id="241" name="1. runname: name of nemesis files, e.g. ‘jupiter’ for jupiter.ref.…"/>
          <p:cNvSpPr txBox="1"/>
          <p:nvPr/>
        </p:nvSpPr>
        <p:spPr>
          <a:xfrm>
            <a:off x="355542" y="2661427"/>
            <a:ext cx="12535390" cy="699310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lgn="l" defTabSz="239522">
              <a:lnSpc>
                <a:spcPct val="70000"/>
              </a:lnSpc>
              <a:defRPr sz="1968" i="1">
                <a:solidFill>
                  <a:srgbClr val="747676"/>
                </a:solidFill>
                <a:latin typeface="Iowan Old Style"/>
                <a:ea typeface="Iowan Old Style"/>
                <a:cs typeface="Iowan Old Style"/>
                <a:sym typeface="Iowan Old Style"/>
              </a:defRPr>
            </a:pPr>
            <a:r>
              <a:t>1. runname: name of nemesis files, e.g. ‘jupiter’ for jupiter.ref.</a:t>
            </a:r>
          </a:p>
          <a:p>
            <a:pPr algn="l" defTabSz="239522">
              <a:lnSpc>
                <a:spcPct val="70000"/>
              </a:lnSpc>
              <a:defRPr sz="1968" i="1">
                <a:solidFill>
                  <a:srgbClr val="747676"/>
                </a:solidFill>
                <a:latin typeface="Iowan Old Style"/>
                <a:ea typeface="Iowan Old Style"/>
                <a:cs typeface="Iowan Old Style"/>
                <a:sym typeface="Iowan Old Style"/>
              </a:defRPr>
            </a:pPr>
            <a:r>
              <a:t>2. len(spec) = length of spectrum, number of points in .spx file. </a:t>
            </a:r>
          </a:p>
          <a:p>
            <a:pPr algn="l" defTabSz="239522">
              <a:lnSpc>
                <a:spcPct val="70000"/>
              </a:lnSpc>
              <a:defRPr sz="1968" i="1">
                <a:solidFill>
                  <a:srgbClr val="747676"/>
                </a:solidFill>
                <a:latin typeface="Iowan Old Style"/>
                <a:ea typeface="Iowan Old Style"/>
                <a:cs typeface="Iowan Old Style"/>
                <a:sym typeface="Iowan Old Style"/>
              </a:defRPr>
            </a:pPr>
            <a:r>
              <a:t>3. len(temp) = number of pressure points in .ref.</a:t>
            </a:r>
          </a:p>
          <a:p>
            <a:pPr algn="l" defTabSz="239522">
              <a:lnSpc>
                <a:spcPct val="70000"/>
              </a:lnSpc>
              <a:defRPr sz="1968" i="1">
                <a:solidFill>
                  <a:srgbClr val="747676"/>
                </a:solidFill>
                <a:latin typeface="Iowan Old Style"/>
                <a:ea typeface="Iowan Old Style"/>
                <a:cs typeface="Iowan Old Style"/>
                <a:sym typeface="Iowan Old Style"/>
              </a:defRPr>
            </a:pPr>
            <a:r>
              <a:t>4. vmr.shape[1] = number of gases in .ref file.</a:t>
            </a:r>
          </a:p>
          <a:p>
            <a:pPr algn="l" defTabSz="239522">
              <a:lnSpc>
                <a:spcPct val="70000"/>
              </a:lnSpc>
              <a:defRPr sz="1968" i="1">
                <a:solidFill>
                  <a:srgbClr val="747676"/>
                </a:solidFill>
                <a:latin typeface="Iowan Old Style"/>
                <a:ea typeface="Iowan Old Style"/>
                <a:cs typeface="Iowan Old Style"/>
                <a:sym typeface="Iowan Old Style"/>
              </a:defRPr>
            </a:pPr>
            <a:r>
              <a:t>5. ith = i</a:t>
            </a:r>
            <a:r>
              <a:rPr baseline="31999"/>
              <a:t>th </a:t>
            </a:r>
            <a:r>
              <a:t>directory to perform calculation in. Linked to which core is being used.</a:t>
            </a:r>
          </a:p>
          <a:p>
            <a:pPr algn="l" defTabSz="239522">
              <a:lnSpc>
                <a:spcPct val="70000"/>
              </a:lnSpc>
              <a:defRPr sz="1968" i="1">
                <a:solidFill>
                  <a:srgbClr val="747676"/>
                </a:solidFill>
                <a:latin typeface="Iowan Old Style"/>
                <a:ea typeface="Iowan Old Style"/>
                <a:cs typeface="Iowan Old Style"/>
                <a:sym typeface="Iowan Old Style"/>
              </a:defRPr>
            </a:pPr>
            <a:r>
              <a:t>6. Temp = temperature profile </a:t>
            </a:r>
          </a:p>
          <a:p>
            <a:pPr algn="l" defTabSz="239522">
              <a:lnSpc>
                <a:spcPct val="70000"/>
              </a:lnSpc>
              <a:defRPr sz="1968" i="1">
                <a:solidFill>
                  <a:srgbClr val="747676"/>
                </a:solidFill>
                <a:latin typeface="Iowan Old Style"/>
                <a:ea typeface="Iowan Old Style"/>
                <a:cs typeface="Iowan Old Style"/>
                <a:sym typeface="Iowan Old Style"/>
              </a:defRPr>
            </a:pPr>
            <a:r>
              <a:t>7. P = pressure profile</a:t>
            </a:r>
          </a:p>
          <a:p>
            <a:pPr algn="l" defTabSz="239522">
              <a:lnSpc>
                <a:spcPct val="70000"/>
              </a:lnSpc>
              <a:defRPr sz="1968" i="1">
                <a:solidFill>
                  <a:srgbClr val="747676"/>
                </a:solidFill>
                <a:latin typeface="Iowan Old Style"/>
                <a:ea typeface="Iowan Old Style"/>
                <a:cs typeface="Iowan Old Style"/>
                <a:sym typeface="Iowan Old Style"/>
              </a:defRPr>
            </a:pPr>
            <a:r>
              <a:t>8. vmr = vmr profile for all gases</a:t>
            </a:r>
          </a:p>
          <a:p>
            <a:pPr algn="l" defTabSz="239522">
              <a:lnSpc>
                <a:spcPct val="70000"/>
              </a:lnSpc>
              <a:defRPr sz="1968" i="1">
                <a:solidFill>
                  <a:srgbClr val="747676"/>
                </a:solidFill>
                <a:latin typeface="Iowan Old Style"/>
                <a:ea typeface="Iowan Old Style"/>
                <a:cs typeface="Iowan Old Style"/>
                <a:sym typeface="Iowan Old Style"/>
              </a:defRPr>
            </a:pPr>
            <a:r>
              <a:t>9. Mass = mass in jupiter masses</a:t>
            </a:r>
          </a:p>
          <a:p>
            <a:pPr algn="l" defTabSz="239522">
              <a:lnSpc>
                <a:spcPct val="70000"/>
              </a:lnSpc>
              <a:defRPr sz="1968" i="1">
                <a:solidFill>
                  <a:srgbClr val="747676"/>
                </a:solidFill>
                <a:latin typeface="Iowan Old Style"/>
                <a:ea typeface="Iowan Old Style"/>
                <a:cs typeface="Iowan Old Style"/>
                <a:sym typeface="Iowan Old Style"/>
              </a:defRPr>
            </a:pPr>
            <a:r>
              <a:t>10. Rad = radius in jupiter radii</a:t>
            </a:r>
          </a:p>
          <a:p>
            <a:pPr algn="l" defTabSz="239522">
              <a:lnSpc>
                <a:spcPct val="70000"/>
              </a:lnSpc>
              <a:defRPr sz="1968" i="1">
                <a:solidFill>
                  <a:srgbClr val="747676"/>
                </a:solidFill>
                <a:latin typeface="Iowan Old Style"/>
                <a:ea typeface="Iowan Old Style"/>
                <a:cs typeface="Iowan Old Style"/>
                <a:sym typeface="Iowan Old Style"/>
              </a:defRPr>
            </a:pPr>
            <a:r>
              <a:t>11. H = height profile</a:t>
            </a:r>
          </a:p>
          <a:p>
            <a:pPr algn="l" defTabSz="239522">
              <a:lnSpc>
                <a:spcPct val="70000"/>
              </a:lnSpc>
              <a:defRPr sz="1968" i="1">
                <a:solidFill>
                  <a:srgbClr val="747676"/>
                </a:solidFill>
                <a:latin typeface="Iowan Old Style"/>
                <a:ea typeface="Iowan Old Style"/>
                <a:cs typeface="Iowan Old Style"/>
                <a:sym typeface="Iowan Old Style"/>
              </a:defRPr>
            </a:pPr>
            <a:r>
              <a:t>12. Hb = base height of cloud in km (used for cloud parameterisation #9)</a:t>
            </a:r>
          </a:p>
          <a:p>
            <a:pPr algn="l" defTabSz="239522">
              <a:lnSpc>
                <a:spcPct val="70000"/>
              </a:lnSpc>
              <a:defRPr sz="1968" i="1">
                <a:solidFill>
                  <a:srgbClr val="747676"/>
                </a:solidFill>
                <a:latin typeface="Iowan Old Style"/>
                <a:ea typeface="Iowan Old Style"/>
                <a:cs typeface="Iowan Old Style"/>
                <a:sym typeface="Iowan Old Style"/>
              </a:defRPr>
            </a:pPr>
            <a:r>
              <a:t>13. Opac = integrated optical depth at specified wavelength (#9)</a:t>
            </a:r>
          </a:p>
          <a:p>
            <a:pPr algn="l" defTabSz="239522">
              <a:lnSpc>
                <a:spcPct val="70000"/>
              </a:lnSpc>
              <a:defRPr sz="1968" i="1">
                <a:solidFill>
                  <a:srgbClr val="747676"/>
                </a:solidFill>
                <a:latin typeface="Iowan Old Style"/>
                <a:ea typeface="Iowan Old Style"/>
                <a:cs typeface="Iowan Old Style"/>
                <a:sym typeface="Iowan Old Style"/>
              </a:defRPr>
            </a:pPr>
            <a:r>
              <a:t>14. FSH = fractional scale height (#9)</a:t>
            </a:r>
          </a:p>
          <a:p>
            <a:pPr algn="l" defTabSz="239522">
              <a:lnSpc>
                <a:spcPct val="70000"/>
              </a:lnSpc>
              <a:defRPr sz="1968" i="1">
                <a:solidFill>
                  <a:srgbClr val="747676"/>
                </a:solidFill>
                <a:latin typeface="Iowan Old Style"/>
                <a:ea typeface="Iowan Old Style"/>
                <a:cs typeface="Iowan Old Style"/>
                <a:sym typeface="Iowan Old Style"/>
              </a:defRPr>
            </a:pPr>
            <a:r>
              <a:t>15. prad = particle radius in microns (cloud param #444)</a:t>
            </a:r>
          </a:p>
          <a:p>
            <a:pPr algn="l" defTabSz="239522">
              <a:lnSpc>
                <a:spcPct val="70000"/>
              </a:lnSpc>
              <a:defRPr sz="1968" i="1">
                <a:solidFill>
                  <a:srgbClr val="747676"/>
                </a:solidFill>
                <a:latin typeface="Iowan Old Style"/>
                <a:ea typeface="Iowan Old Style"/>
                <a:cs typeface="Iowan Old Style"/>
                <a:sym typeface="Iowan Old Style"/>
              </a:defRPr>
            </a:pPr>
            <a:r>
              <a:t>16. pvar = particle size variance in microns (cloud param #444) </a:t>
            </a:r>
          </a:p>
          <a:p>
            <a:pPr algn="l" defTabSz="239522">
              <a:lnSpc>
                <a:spcPct val="70000"/>
              </a:lnSpc>
              <a:defRPr sz="1968" i="1">
                <a:solidFill>
                  <a:srgbClr val="747676"/>
                </a:solidFill>
                <a:latin typeface="Iowan Old Style"/>
                <a:ea typeface="Iowan Old Style"/>
                <a:cs typeface="Iowan Old Style"/>
                <a:sym typeface="Iowan Old Style"/>
              </a:defRPr>
            </a:pPr>
            <a:r>
              <a:t>17. len(pimag) = number of imaginary indices from refractive index</a:t>
            </a:r>
          </a:p>
          <a:p>
            <a:pPr algn="l" defTabSz="239522">
              <a:lnSpc>
                <a:spcPct val="70000"/>
              </a:lnSpc>
              <a:defRPr sz="1968" i="1">
                <a:solidFill>
                  <a:srgbClr val="747676"/>
                </a:solidFill>
                <a:latin typeface="Iowan Old Style"/>
                <a:ea typeface="Iowan Old Style"/>
                <a:cs typeface="Iowan Old Style"/>
                <a:sym typeface="Iowan Old Style"/>
              </a:defRPr>
            </a:pPr>
            <a:r>
              <a:t>18. Pimag = imaginary refractive index spectrum</a:t>
            </a:r>
          </a:p>
          <a:p>
            <a:pPr algn="l" defTabSz="239522">
              <a:lnSpc>
                <a:spcPct val="70000"/>
              </a:lnSpc>
              <a:defRPr sz="1968" i="1">
                <a:solidFill>
                  <a:srgbClr val="747676"/>
                </a:solidFill>
                <a:latin typeface="Iowan Old Style"/>
                <a:ea typeface="Iowan Old Style"/>
                <a:cs typeface="Iowan Old Style"/>
                <a:sym typeface="Iowan Old Style"/>
              </a:defRPr>
            </a:pPr>
            <a:r>
              <a:t>19. PReal = real refractive index at specified wavelength </a:t>
            </a:r>
          </a:p>
          <a:p>
            <a:pPr algn="l" defTabSz="239522">
              <a:lnSpc>
                <a:spcPct val="70000"/>
              </a:lnSpc>
              <a:defRPr sz="1968" i="1">
                <a:solidFill>
                  <a:srgbClr val="747676"/>
                </a:solidFill>
                <a:latin typeface="Iowan Old Style"/>
                <a:ea typeface="Iowan Old Style"/>
                <a:cs typeface="Iowan Old Style"/>
                <a:sym typeface="Iowan Old Style"/>
              </a:defRPr>
            </a:pPr>
            <a:r>
              <a:t>20. Hb2 = second cloud #9</a:t>
            </a:r>
          </a:p>
          <a:p>
            <a:pPr algn="l" defTabSz="239522">
              <a:lnSpc>
                <a:spcPct val="70000"/>
              </a:lnSpc>
              <a:defRPr sz="1968" i="1">
                <a:solidFill>
                  <a:srgbClr val="747676"/>
                </a:solidFill>
                <a:latin typeface="Iowan Old Style"/>
                <a:ea typeface="Iowan Old Style"/>
                <a:cs typeface="Iowan Old Style"/>
                <a:sym typeface="Iowan Old Style"/>
              </a:defRPr>
            </a:pPr>
            <a:r>
              <a:t>21. opac2</a:t>
            </a:r>
          </a:p>
          <a:p>
            <a:pPr algn="l" defTabSz="239522">
              <a:lnSpc>
                <a:spcPct val="70000"/>
              </a:lnSpc>
              <a:defRPr sz="1968" i="1">
                <a:solidFill>
                  <a:srgbClr val="747676"/>
                </a:solidFill>
                <a:latin typeface="Iowan Old Style"/>
                <a:ea typeface="Iowan Old Style"/>
                <a:cs typeface="Iowan Old Style"/>
                <a:sym typeface="Iowan Old Style"/>
              </a:defRPr>
            </a:pPr>
            <a:r>
              <a:t>22. FSH2</a:t>
            </a:r>
          </a:p>
          <a:p>
            <a:pPr algn="l" defTabSz="239522">
              <a:lnSpc>
                <a:spcPct val="70000"/>
              </a:lnSpc>
              <a:defRPr sz="1968" i="1">
                <a:solidFill>
                  <a:srgbClr val="747676"/>
                </a:solidFill>
                <a:latin typeface="Iowan Old Style"/>
                <a:ea typeface="Iowan Old Style"/>
                <a:cs typeface="Iowan Old Style"/>
                <a:sym typeface="Iowan Old Style"/>
              </a:defRPr>
            </a:pPr>
            <a:r>
              <a:t>23. Nav = number of averaging weights in .spx file</a:t>
            </a:r>
          </a:p>
          <a:p>
            <a:pPr algn="l" defTabSz="239522">
              <a:lnSpc>
                <a:spcPct val="70000"/>
              </a:lnSpc>
              <a:defRPr sz="1968" i="1">
                <a:solidFill>
                  <a:srgbClr val="747676"/>
                </a:solidFill>
                <a:latin typeface="Iowan Old Style"/>
                <a:ea typeface="Iowan Old Style"/>
                <a:cs typeface="Iowan Old Style"/>
                <a:sym typeface="Iowan Old Style"/>
              </a:defRPr>
            </a:pPr>
            <a:r>
              <a:t>24. Flat = latitudes of weights</a:t>
            </a:r>
          </a:p>
          <a:p>
            <a:pPr algn="l" defTabSz="239522">
              <a:lnSpc>
                <a:spcPct val="70000"/>
              </a:lnSpc>
              <a:defRPr sz="1968" i="1">
                <a:solidFill>
                  <a:srgbClr val="747676"/>
                </a:solidFill>
                <a:latin typeface="Iowan Old Style"/>
                <a:ea typeface="Iowan Old Style"/>
                <a:cs typeface="Iowan Old Style"/>
                <a:sym typeface="Iowan Old Style"/>
              </a:defRPr>
            </a:pPr>
            <a:r>
              <a:t>25. Flon =  longitude of weights</a:t>
            </a:r>
          </a:p>
          <a:p>
            <a:pPr algn="l" defTabSz="239522">
              <a:lnSpc>
                <a:spcPct val="70000"/>
              </a:lnSpc>
              <a:defRPr sz="1968" i="1">
                <a:solidFill>
                  <a:srgbClr val="747676"/>
                </a:solidFill>
                <a:latin typeface="Iowan Old Style"/>
                <a:ea typeface="Iowan Old Style"/>
                <a:cs typeface="Iowan Old Style"/>
                <a:sym typeface="Iowan Old Style"/>
              </a:defRPr>
            </a:pPr>
            <a:r>
              <a:t>26. Solzen = solar zenith angle</a:t>
            </a:r>
          </a:p>
          <a:p>
            <a:pPr algn="l" defTabSz="239522">
              <a:lnSpc>
                <a:spcPct val="70000"/>
              </a:lnSpc>
              <a:defRPr sz="1968" i="1">
                <a:solidFill>
                  <a:srgbClr val="747676"/>
                </a:solidFill>
                <a:latin typeface="Iowan Old Style"/>
                <a:ea typeface="Iowan Old Style"/>
                <a:cs typeface="Iowan Old Style"/>
                <a:sym typeface="Iowan Old Style"/>
              </a:defRPr>
            </a:pPr>
            <a:r>
              <a:t>27. Emzen = emission zenith</a:t>
            </a:r>
          </a:p>
          <a:p>
            <a:pPr algn="l" defTabSz="239522">
              <a:lnSpc>
                <a:spcPct val="70000"/>
              </a:lnSpc>
              <a:defRPr sz="1968" i="1">
                <a:solidFill>
                  <a:srgbClr val="747676"/>
                </a:solidFill>
                <a:latin typeface="Iowan Old Style"/>
                <a:ea typeface="Iowan Old Style"/>
                <a:cs typeface="Iowan Old Style"/>
                <a:sym typeface="Iowan Old Style"/>
              </a:defRPr>
            </a:pPr>
            <a:r>
              <a:t>28. Azi = azimuthal angle</a:t>
            </a:r>
          </a:p>
          <a:p>
            <a:pPr algn="l" defTabSz="239522">
              <a:lnSpc>
                <a:spcPct val="70000"/>
              </a:lnSpc>
              <a:defRPr sz="1968" i="1">
                <a:solidFill>
                  <a:srgbClr val="747676"/>
                </a:solidFill>
                <a:latin typeface="Iowan Old Style"/>
                <a:ea typeface="Iowan Old Style"/>
                <a:cs typeface="Iowan Old Style"/>
                <a:sym typeface="Iowan Old Style"/>
              </a:defRPr>
            </a:pPr>
            <a:r>
              <a:t>29. Wt = weights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41"/>
                                        </p:tgtEl>
                                        <p:attrNameLst>
                                          <p:attrName>style.visibility</p:attrName>
                                        </p:attrNameLst>
                                      </p:cBhvr>
                                      <p:to>
                                        <p:strVal val="visible"/>
                                      </p:to>
                                    </p:set>
                                    <p:animEffect transition="in" filter="dissolve">
                                      <p:cBhvr>
                                        <p:cTn id="7" dur="1000"/>
                                        <p:tgtEl>
                                          <p:spTgt spid="2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1" grpId="1"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244" name="MULTINEST USERGUIDE: PARAMETERS"/>
          <p:cNvSpPr txBox="1">
            <a:spLocks noGrp="1"/>
          </p:cNvSpPr>
          <p:nvPr>
            <p:ph type="title"/>
          </p:nvPr>
        </p:nvSpPr>
        <p:spPr>
          <a:prstGeom prst="rect">
            <a:avLst/>
          </a:prstGeom>
        </p:spPr>
        <p:txBody>
          <a:bodyPr/>
          <a:lstStyle/>
          <a:p>
            <a:pPr defTabSz="543305">
              <a:spcBef>
                <a:spcPts val="2100"/>
              </a:spcBef>
              <a:defRPr sz="4836"/>
            </a:pPr>
            <a:r>
              <a:t>MULTINEST USERGUIDE: </a:t>
            </a:r>
            <a:r>
              <a:rPr>
                <a:solidFill>
                  <a:srgbClr val="000000"/>
                </a:solidFill>
              </a:rPr>
              <a:t>PARAMETERS</a:t>
            </a:r>
          </a:p>
        </p:txBody>
      </p:sp>
      <p:pic>
        <p:nvPicPr>
          <p:cNvPr id="245" name="Screen Shot 2018-05-08 at 12.56.16.png" descr="Screen Shot 2018-05-08 at 12.56.16.png"/>
          <p:cNvPicPr>
            <a:picLocks noChangeAspect="1"/>
          </p:cNvPicPr>
          <p:nvPr/>
        </p:nvPicPr>
        <p:blipFill>
          <a:blip r:embed="rId2">
            <a:extLst/>
          </a:blip>
          <a:stretch>
            <a:fillRect/>
          </a:stretch>
        </p:blipFill>
        <p:spPr>
          <a:xfrm>
            <a:off x="2660650" y="1701800"/>
            <a:ext cx="7683500" cy="1079500"/>
          </a:xfrm>
          <a:prstGeom prst="rect">
            <a:avLst/>
          </a:prstGeom>
          <a:ln w="12700">
            <a:miter lim="400000"/>
          </a:ln>
        </p:spPr>
      </p:pic>
      <p:sp>
        <p:nvSpPr>
          <p:cNvPr id="246" name="1. runname: name of nemesis files, e.g. ‘jupiter’ for jupiter.ref.…"/>
          <p:cNvSpPr txBox="1"/>
          <p:nvPr/>
        </p:nvSpPr>
        <p:spPr>
          <a:xfrm>
            <a:off x="355542" y="2661427"/>
            <a:ext cx="12535390" cy="699310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1. runname: name of nemesis files, e.g. ‘jupiter’ for jupiter.ref.</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2. len(spec) = length of spectrum, number of points in .spx file. </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3. len(temp) = number of pressure points in .ref.</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4. vmr.shape[1] = number of gases in .ref file.</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5. ith = i</a:t>
            </a:r>
            <a:r>
              <a:rPr baseline="31999"/>
              <a:t>th </a:t>
            </a:r>
            <a:r>
              <a:t>directory to perform calculation in. Linked to which core is being used.</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6. Temp = temperature profile </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7. P = pressure profile</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8. vmr = vmr profile for all gases</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9. Mass = mass in jupiter masses</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10. Rad = radius in jupiter radii</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11. H = height profile</a:t>
            </a:r>
          </a:p>
          <a:p>
            <a:pPr algn="l" defTabSz="239522">
              <a:lnSpc>
                <a:spcPct val="70000"/>
              </a:lnSpc>
              <a:defRPr sz="1968" i="1">
                <a:solidFill>
                  <a:srgbClr val="747676"/>
                </a:solidFill>
                <a:latin typeface="Iowan Old Style"/>
                <a:ea typeface="Iowan Old Style"/>
                <a:cs typeface="Iowan Old Style"/>
                <a:sym typeface="Iowan Old Style"/>
              </a:defRPr>
            </a:pPr>
            <a:r>
              <a:t>12. Hb = base height of cloud in km (used for cloud parameterisation #9)</a:t>
            </a:r>
          </a:p>
          <a:p>
            <a:pPr algn="l" defTabSz="239522">
              <a:lnSpc>
                <a:spcPct val="70000"/>
              </a:lnSpc>
              <a:defRPr sz="1968" i="1">
                <a:solidFill>
                  <a:srgbClr val="747676"/>
                </a:solidFill>
                <a:latin typeface="Iowan Old Style"/>
                <a:ea typeface="Iowan Old Style"/>
                <a:cs typeface="Iowan Old Style"/>
                <a:sym typeface="Iowan Old Style"/>
              </a:defRPr>
            </a:pPr>
            <a:r>
              <a:t>13. Opac = integrated optical depth at specified wavelength (#9)</a:t>
            </a:r>
          </a:p>
          <a:p>
            <a:pPr algn="l" defTabSz="239522">
              <a:lnSpc>
                <a:spcPct val="70000"/>
              </a:lnSpc>
              <a:defRPr sz="1968" i="1">
                <a:solidFill>
                  <a:srgbClr val="747676"/>
                </a:solidFill>
                <a:latin typeface="Iowan Old Style"/>
                <a:ea typeface="Iowan Old Style"/>
                <a:cs typeface="Iowan Old Style"/>
                <a:sym typeface="Iowan Old Style"/>
              </a:defRPr>
            </a:pPr>
            <a:r>
              <a:t>14. FSH = fractional scale height (#9)</a:t>
            </a:r>
          </a:p>
          <a:p>
            <a:pPr algn="l" defTabSz="239522">
              <a:lnSpc>
                <a:spcPct val="70000"/>
              </a:lnSpc>
              <a:defRPr sz="1968" i="1">
                <a:solidFill>
                  <a:srgbClr val="747676"/>
                </a:solidFill>
                <a:latin typeface="Iowan Old Style"/>
                <a:ea typeface="Iowan Old Style"/>
                <a:cs typeface="Iowan Old Style"/>
                <a:sym typeface="Iowan Old Style"/>
              </a:defRPr>
            </a:pPr>
            <a:r>
              <a:t>15. prad = particle radius in microns (cloud param #444)</a:t>
            </a:r>
          </a:p>
          <a:p>
            <a:pPr algn="l" defTabSz="239522">
              <a:lnSpc>
                <a:spcPct val="70000"/>
              </a:lnSpc>
              <a:defRPr sz="1968" i="1">
                <a:solidFill>
                  <a:srgbClr val="747676"/>
                </a:solidFill>
                <a:latin typeface="Iowan Old Style"/>
                <a:ea typeface="Iowan Old Style"/>
                <a:cs typeface="Iowan Old Style"/>
                <a:sym typeface="Iowan Old Style"/>
              </a:defRPr>
            </a:pPr>
            <a:r>
              <a:t>16. pvar = particle size variance in microns (cloud param #444) </a:t>
            </a:r>
          </a:p>
          <a:p>
            <a:pPr algn="l" defTabSz="239522">
              <a:lnSpc>
                <a:spcPct val="70000"/>
              </a:lnSpc>
              <a:defRPr sz="1968" i="1">
                <a:solidFill>
                  <a:srgbClr val="747676"/>
                </a:solidFill>
                <a:latin typeface="Iowan Old Style"/>
                <a:ea typeface="Iowan Old Style"/>
                <a:cs typeface="Iowan Old Style"/>
                <a:sym typeface="Iowan Old Style"/>
              </a:defRPr>
            </a:pPr>
            <a:r>
              <a:t>17. len(pimag) = number of imaginary indices from refractive index</a:t>
            </a:r>
          </a:p>
          <a:p>
            <a:pPr algn="l" defTabSz="239522">
              <a:lnSpc>
                <a:spcPct val="70000"/>
              </a:lnSpc>
              <a:defRPr sz="1968" i="1">
                <a:solidFill>
                  <a:srgbClr val="747676"/>
                </a:solidFill>
                <a:latin typeface="Iowan Old Style"/>
                <a:ea typeface="Iowan Old Style"/>
                <a:cs typeface="Iowan Old Style"/>
                <a:sym typeface="Iowan Old Style"/>
              </a:defRPr>
            </a:pPr>
            <a:r>
              <a:t>18. Pimag = imaginary refractive index spectrum</a:t>
            </a:r>
          </a:p>
          <a:p>
            <a:pPr algn="l" defTabSz="239522">
              <a:lnSpc>
                <a:spcPct val="70000"/>
              </a:lnSpc>
              <a:defRPr sz="1968" i="1">
                <a:solidFill>
                  <a:srgbClr val="747676"/>
                </a:solidFill>
                <a:latin typeface="Iowan Old Style"/>
                <a:ea typeface="Iowan Old Style"/>
                <a:cs typeface="Iowan Old Style"/>
                <a:sym typeface="Iowan Old Style"/>
              </a:defRPr>
            </a:pPr>
            <a:r>
              <a:t>19. PReal = real refractive index at specified wavelength </a:t>
            </a:r>
          </a:p>
          <a:p>
            <a:pPr algn="l" defTabSz="239522">
              <a:lnSpc>
                <a:spcPct val="70000"/>
              </a:lnSpc>
              <a:defRPr sz="1968" i="1">
                <a:solidFill>
                  <a:srgbClr val="747676"/>
                </a:solidFill>
                <a:latin typeface="Iowan Old Style"/>
                <a:ea typeface="Iowan Old Style"/>
                <a:cs typeface="Iowan Old Style"/>
                <a:sym typeface="Iowan Old Style"/>
              </a:defRPr>
            </a:pPr>
            <a:r>
              <a:t>20. Hb2 = second cloud #9</a:t>
            </a:r>
          </a:p>
          <a:p>
            <a:pPr algn="l" defTabSz="239522">
              <a:lnSpc>
                <a:spcPct val="70000"/>
              </a:lnSpc>
              <a:defRPr sz="1968" i="1">
                <a:solidFill>
                  <a:srgbClr val="747676"/>
                </a:solidFill>
                <a:latin typeface="Iowan Old Style"/>
                <a:ea typeface="Iowan Old Style"/>
                <a:cs typeface="Iowan Old Style"/>
                <a:sym typeface="Iowan Old Style"/>
              </a:defRPr>
            </a:pPr>
            <a:r>
              <a:t>21. opac2</a:t>
            </a:r>
          </a:p>
          <a:p>
            <a:pPr algn="l" defTabSz="239522">
              <a:lnSpc>
                <a:spcPct val="70000"/>
              </a:lnSpc>
              <a:defRPr sz="1968" i="1">
                <a:solidFill>
                  <a:srgbClr val="747676"/>
                </a:solidFill>
                <a:latin typeface="Iowan Old Style"/>
                <a:ea typeface="Iowan Old Style"/>
                <a:cs typeface="Iowan Old Style"/>
                <a:sym typeface="Iowan Old Style"/>
              </a:defRPr>
            </a:pPr>
            <a:r>
              <a:t>22. FSH2</a:t>
            </a:r>
          </a:p>
          <a:p>
            <a:pPr algn="l" defTabSz="239522">
              <a:lnSpc>
                <a:spcPct val="70000"/>
              </a:lnSpc>
              <a:defRPr sz="1968" i="1">
                <a:solidFill>
                  <a:srgbClr val="747676"/>
                </a:solidFill>
                <a:latin typeface="Iowan Old Style"/>
                <a:ea typeface="Iowan Old Style"/>
                <a:cs typeface="Iowan Old Style"/>
                <a:sym typeface="Iowan Old Style"/>
              </a:defRPr>
            </a:pPr>
            <a:r>
              <a:t>23. Nav = number of averaging weights in .spx file</a:t>
            </a:r>
          </a:p>
          <a:p>
            <a:pPr algn="l" defTabSz="239522">
              <a:lnSpc>
                <a:spcPct val="70000"/>
              </a:lnSpc>
              <a:defRPr sz="1968" i="1">
                <a:solidFill>
                  <a:srgbClr val="747676"/>
                </a:solidFill>
                <a:latin typeface="Iowan Old Style"/>
                <a:ea typeface="Iowan Old Style"/>
                <a:cs typeface="Iowan Old Style"/>
                <a:sym typeface="Iowan Old Style"/>
              </a:defRPr>
            </a:pPr>
            <a:r>
              <a:t>24. Flat = latitudes of weights</a:t>
            </a:r>
          </a:p>
          <a:p>
            <a:pPr algn="l" defTabSz="239522">
              <a:lnSpc>
                <a:spcPct val="70000"/>
              </a:lnSpc>
              <a:defRPr sz="1968" i="1">
                <a:solidFill>
                  <a:srgbClr val="747676"/>
                </a:solidFill>
                <a:latin typeface="Iowan Old Style"/>
                <a:ea typeface="Iowan Old Style"/>
                <a:cs typeface="Iowan Old Style"/>
                <a:sym typeface="Iowan Old Style"/>
              </a:defRPr>
            </a:pPr>
            <a:r>
              <a:t>25. Flon =  longitude of weights</a:t>
            </a:r>
          </a:p>
          <a:p>
            <a:pPr algn="l" defTabSz="239522">
              <a:lnSpc>
                <a:spcPct val="70000"/>
              </a:lnSpc>
              <a:defRPr sz="1968" i="1">
                <a:solidFill>
                  <a:srgbClr val="747676"/>
                </a:solidFill>
                <a:latin typeface="Iowan Old Style"/>
                <a:ea typeface="Iowan Old Style"/>
                <a:cs typeface="Iowan Old Style"/>
                <a:sym typeface="Iowan Old Style"/>
              </a:defRPr>
            </a:pPr>
            <a:r>
              <a:t>26. Solzen = solar zenith angle</a:t>
            </a:r>
          </a:p>
          <a:p>
            <a:pPr algn="l" defTabSz="239522">
              <a:lnSpc>
                <a:spcPct val="70000"/>
              </a:lnSpc>
              <a:defRPr sz="1968" i="1">
                <a:solidFill>
                  <a:srgbClr val="747676"/>
                </a:solidFill>
                <a:latin typeface="Iowan Old Style"/>
                <a:ea typeface="Iowan Old Style"/>
                <a:cs typeface="Iowan Old Style"/>
                <a:sym typeface="Iowan Old Style"/>
              </a:defRPr>
            </a:pPr>
            <a:r>
              <a:t>27. Emzen = emission zenith</a:t>
            </a:r>
          </a:p>
          <a:p>
            <a:pPr algn="l" defTabSz="239522">
              <a:lnSpc>
                <a:spcPct val="70000"/>
              </a:lnSpc>
              <a:defRPr sz="1968" i="1">
                <a:solidFill>
                  <a:srgbClr val="747676"/>
                </a:solidFill>
                <a:latin typeface="Iowan Old Style"/>
                <a:ea typeface="Iowan Old Style"/>
                <a:cs typeface="Iowan Old Style"/>
                <a:sym typeface="Iowan Old Style"/>
              </a:defRPr>
            </a:pPr>
            <a:r>
              <a:t>28. Azi = azimuthal angle</a:t>
            </a:r>
          </a:p>
          <a:p>
            <a:pPr algn="l" defTabSz="239522">
              <a:lnSpc>
                <a:spcPct val="70000"/>
              </a:lnSpc>
              <a:defRPr sz="1968" i="1">
                <a:solidFill>
                  <a:srgbClr val="747676"/>
                </a:solidFill>
                <a:latin typeface="Iowan Old Style"/>
                <a:ea typeface="Iowan Old Style"/>
                <a:cs typeface="Iowan Old Style"/>
                <a:sym typeface="Iowan Old Style"/>
              </a:defRPr>
            </a:pPr>
            <a:r>
              <a:t>29. Wt = weights</a:t>
            </a:r>
          </a:p>
        </p:txBody>
      </p:sp>
      <p:sp>
        <p:nvSpPr>
          <p:cNvPr id="247" name="Rectangle"/>
          <p:cNvSpPr/>
          <p:nvPr/>
        </p:nvSpPr>
        <p:spPr>
          <a:xfrm>
            <a:off x="426616" y="5025666"/>
            <a:ext cx="12393242" cy="4404934"/>
          </a:xfrm>
          <a:prstGeom prst="rect">
            <a:avLst/>
          </a:prstGeom>
          <a:solidFill>
            <a:srgbClr val="FFFFFF"/>
          </a:solidFill>
          <a:ln w="25400">
            <a:solidFill>
              <a:srgbClr val="85888D"/>
            </a:solidFill>
            <a:miter lim="400000"/>
          </a:ln>
        </p:spPr>
        <p:txBody>
          <a:bodyPr lIns="50800" tIns="50800" rIns="50800" bIns="50800" anchor="ctr"/>
          <a:lstStyle/>
          <a:p>
            <a:pPr>
              <a:defRPr sz="2400"/>
            </a:pPr>
            <a:endParaRPr/>
          </a:p>
        </p:txBody>
      </p:sp>
      <p:sp>
        <p:nvSpPr>
          <p:cNvPr id="248" name="Compulsory parameters"/>
          <p:cNvSpPr txBox="1"/>
          <p:nvPr/>
        </p:nvSpPr>
        <p:spPr>
          <a:xfrm>
            <a:off x="3637928" y="6674576"/>
            <a:ext cx="5050689" cy="647701"/>
          </a:xfrm>
          <a:prstGeom prst="rect">
            <a:avLst/>
          </a:prstGeom>
          <a:solidFill>
            <a:srgbClr val="FFFFFF"/>
          </a:solidFill>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Compulsory parameters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46"/>
                                        </p:tgtEl>
                                        <p:attrNameLst>
                                          <p:attrName>style.visibility</p:attrName>
                                        </p:attrNameLst>
                                      </p:cBhvr>
                                      <p:to>
                                        <p:strVal val="visible"/>
                                      </p:to>
                                    </p:set>
                                    <p:animEffect transition="in" filter="dissolve">
                                      <p:cBhvr>
                                        <p:cTn id="7" dur="1000"/>
                                        <p:tgtEl>
                                          <p:spTgt spid="2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6" grpId="1"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251" name="MULTINEST USERGUIDE: PARAMETERS"/>
          <p:cNvSpPr txBox="1">
            <a:spLocks noGrp="1"/>
          </p:cNvSpPr>
          <p:nvPr>
            <p:ph type="title"/>
          </p:nvPr>
        </p:nvSpPr>
        <p:spPr>
          <a:prstGeom prst="rect">
            <a:avLst/>
          </a:prstGeom>
        </p:spPr>
        <p:txBody>
          <a:bodyPr/>
          <a:lstStyle/>
          <a:p>
            <a:pPr defTabSz="543305">
              <a:spcBef>
                <a:spcPts val="2100"/>
              </a:spcBef>
              <a:defRPr sz="4836"/>
            </a:pPr>
            <a:r>
              <a:t>MULTINEST USERGUIDE: </a:t>
            </a:r>
            <a:r>
              <a:rPr>
                <a:solidFill>
                  <a:srgbClr val="000000"/>
                </a:solidFill>
              </a:rPr>
              <a:t>PARAMETERS</a:t>
            </a:r>
          </a:p>
        </p:txBody>
      </p:sp>
      <p:pic>
        <p:nvPicPr>
          <p:cNvPr id="252" name="Screen Shot 2018-05-08 at 12.56.16.png" descr="Screen Shot 2018-05-08 at 12.56.16.png"/>
          <p:cNvPicPr>
            <a:picLocks noChangeAspect="1"/>
          </p:cNvPicPr>
          <p:nvPr/>
        </p:nvPicPr>
        <p:blipFill>
          <a:blip r:embed="rId2">
            <a:extLst/>
          </a:blip>
          <a:stretch>
            <a:fillRect/>
          </a:stretch>
        </p:blipFill>
        <p:spPr>
          <a:xfrm>
            <a:off x="2660650" y="1701800"/>
            <a:ext cx="7683500" cy="1079500"/>
          </a:xfrm>
          <a:prstGeom prst="rect">
            <a:avLst/>
          </a:prstGeom>
          <a:ln w="12700">
            <a:miter lim="400000"/>
          </a:ln>
        </p:spPr>
      </p:pic>
      <p:sp>
        <p:nvSpPr>
          <p:cNvPr id="253" name="1. runname: name of nemesis files, e.g. ‘jupiter’ for jupiter.ref.…"/>
          <p:cNvSpPr txBox="1"/>
          <p:nvPr/>
        </p:nvSpPr>
        <p:spPr>
          <a:xfrm>
            <a:off x="355542" y="2661427"/>
            <a:ext cx="12535390" cy="699310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lgn="l" defTabSz="239522">
              <a:lnSpc>
                <a:spcPct val="70000"/>
              </a:lnSpc>
              <a:defRPr sz="1968" i="1">
                <a:solidFill>
                  <a:srgbClr val="747676"/>
                </a:solidFill>
                <a:latin typeface="Iowan Old Style"/>
                <a:ea typeface="Iowan Old Style"/>
                <a:cs typeface="Iowan Old Style"/>
                <a:sym typeface="Iowan Old Style"/>
              </a:defRPr>
            </a:pPr>
            <a:r>
              <a:t>1. runname: name of nemesis files, e.g. ‘jupiter’ for jupiter.ref.</a:t>
            </a:r>
          </a:p>
          <a:p>
            <a:pPr algn="l" defTabSz="239522">
              <a:lnSpc>
                <a:spcPct val="70000"/>
              </a:lnSpc>
              <a:defRPr sz="1968" i="1">
                <a:solidFill>
                  <a:srgbClr val="747676"/>
                </a:solidFill>
                <a:latin typeface="Iowan Old Style"/>
                <a:ea typeface="Iowan Old Style"/>
                <a:cs typeface="Iowan Old Style"/>
                <a:sym typeface="Iowan Old Style"/>
              </a:defRPr>
            </a:pPr>
            <a:r>
              <a:t>2. len(spec) = length of spectrum, number of points in .spx file. </a:t>
            </a:r>
          </a:p>
          <a:p>
            <a:pPr algn="l" defTabSz="239522">
              <a:lnSpc>
                <a:spcPct val="70000"/>
              </a:lnSpc>
              <a:defRPr sz="1968" i="1">
                <a:solidFill>
                  <a:srgbClr val="747676"/>
                </a:solidFill>
                <a:latin typeface="Iowan Old Style"/>
                <a:ea typeface="Iowan Old Style"/>
                <a:cs typeface="Iowan Old Style"/>
                <a:sym typeface="Iowan Old Style"/>
              </a:defRPr>
            </a:pPr>
            <a:r>
              <a:t>3. len(temp) = number of pressure points in .ref.</a:t>
            </a:r>
          </a:p>
          <a:p>
            <a:pPr algn="l" defTabSz="239522">
              <a:lnSpc>
                <a:spcPct val="70000"/>
              </a:lnSpc>
              <a:defRPr sz="1968" i="1">
                <a:solidFill>
                  <a:srgbClr val="747676"/>
                </a:solidFill>
                <a:latin typeface="Iowan Old Style"/>
                <a:ea typeface="Iowan Old Style"/>
                <a:cs typeface="Iowan Old Style"/>
                <a:sym typeface="Iowan Old Style"/>
              </a:defRPr>
            </a:pPr>
            <a:r>
              <a:t>4. vmr.shape[1] = number of gases in .ref file.</a:t>
            </a:r>
          </a:p>
          <a:p>
            <a:pPr algn="l" defTabSz="239522">
              <a:lnSpc>
                <a:spcPct val="70000"/>
              </a:lnSpc>
              <a:defRPr sz="1968" i="1">
                <a:solidFill>
                  <a:srgbClr val="747676"/>
                </a:solidFill>
                <a:latin typeface="Iowan Old Style"/>
                <a:ea typeface="Iowan Old Style"/>
                <a:cs typeface="Iowan Old Style"/>
                <a:sym typeface="Iowan Old Style"/>
              </a:defRPr>
            </a:pPr>
            <a:r>
              <a:t>5. ith = i</a:t>
            </a:r>
            <a:r>
              <a:rPr baseline="31999"/>
              <a:t>th </a:t>
            </a:r>
            <a:r>
              <a:t>directory to perform calculation in. Linked to which core is being used.</a:t>
            </a:r>
          </a:p>
          <a:p>
            <a:pPr algn="l" defTabSz="239522">
              <a:lnSpc>
                <a:spcPct val="70000"/>
              </a:lnSpc>
              <a:defRPr sz="1968" i="1">
                <a:solidFill>
                  <a:srgbClr val="747676"/>
                </a:solidFill>
                <a:latin typeface="Iowan Old Style"/>
                <a:ea typeface="Iowan Old Style"/>
                <a:cs typeface="Iowan Old Style"/>
                <a:sym typeface="Iowan Old Style"/>
              </a:defRPr>
            </a:pPr>
            <a:r>
              <a:t>6. Temp = temperature profile </a:t>
            </a:r>
          </a:p>
          <a:p>
            <a:pPr algn="l" defTabSz="239522">
              <a:lnSpc>
                <a:spcPct val="70000"/>
              </a:lnSpc>
              <a:defRPr sz="1968" i="1">
                <a:solidFill>
                  <a:srgbClr val="747676"/>
                </a:solidFill>
                <a:latin typeface="Iowan Old Style"/>
                <a:ea typeface="Iowan Old Style"/>
                <a:cs typeface="Iowan Old Style"/>
                <a:sym typeface="Iowan Old Style"/>
              </a:defRPr>
            </a:pPr>
            <a:r>
              <a:t>7. P = pressure profile</a:t>
            </a:r>
          </a:p>
          <a:p>
            <a:pPr algn="l" defTabSz="239522">
              <a:lnSpc>
                <a:spcPct val="70000"/>
              </a:lnSpc>
              <a:defRPr sz="1968" i="1">
                <a:solidFill>
                  <a:srgbClr val="747676"/>
                </a:solidFill>
                <a:latin typeface="Iowan Old Style"/>
                <a:ea typeface="Iowan Old Style"/>
                <a:cs typeface="Iowan Old Style"/>
                <a:sym typeface="Iowan Old Style"/>
              </a:defRPr>
            </a:pPr>
            <a:r>
              <a:t>8. vmr = vmr profile for all gases</a:t>
            </a:r>
          </a:p>
          <a:p>
            <a:pPr algn="l" defTabSz="239522">
              <a:lnSpc>
                <a:spcPct val="70000"/>
              </a:lnSpc>
              <a:defRPr sz="1968" i="1">
                <a:solidFill>
                  <a:srgbClr val="747676"/>
                </a:solidFill>
                <a:latin typeface="Iowan Old Style"/>
                <a:ea typeface="Iowan Old Style"/>
                <a:cs typeface="Iowan Old Style"/>
                <a:sym typeface="Iowan Old Style"/>
              </a:defRPr>
            </a:pPr>
            <a:r>
              <a:t>9. Mass = mass in jupiter masses</a:t>
            </a:r>
          </a:p>
          <a:p>
            <a:pPr algn="l" defTabSz="239522">
              <a:lnSpc>
                <a:spcPct val="70000"/>
              </a:lnSpc>
              <a:defRPr sz="1968" i="1">
                <a:solidFill>
                  <a:srgbClr val="747676"/>
                </a:solidFill>
                <a:latin typeface="Iowan Old Style"/>
                <a:ea typeface="Iowan Old Style"/>
                <a:cs typeface="Iowan Old Style"/>
                <a:sym typeface="Iowan Old Style"/>
              </a:defRPr>
            </a:pPr>
            <a:r>
              <a:t>10. Rad = radius in jupiter radii</a:t>
            </a:r>
          </a:p>
          <a:p>
            <a:pPr algn="l" defTabSz="239522">
              <a:lnSpc>
                <a:spcPct val="70000"/>
              </a:lnSpc>
              <a:defRPr sz="1968" i="1">
                <a:solidFill>
                  <a:srgbClr val="747676"/>
                </a:solidFill>
                <a:latin typeface="Iowan Old Style"/>
                <a:ea typeface="Iowan Old Style"/>
                <a:cs typeface="Iowan Old Style"/>
                <a:sym typeface="Iowan Old Style"/>
              </a:defRPr>
            </a:pPr>
            <a:r>
              <a:t>11. H = height profile</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12. Hb = base height of cloud in km (used for cloud parameterisation #9)</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13. Opac = integrated optical depth at specified wavelength (#9)</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14. FSH = fractional scale height (#9)</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15. prad = particle radius in microns (cloud param #444)</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16. pvar = particle size variance in microns (cloud param #444) </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17. len(pimag) = number of imaginary indices from refractive index</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18. Pimag = imaginary refractive index spectrum</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19. PReal = real refractive index at specified wavelength </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20. Hb2 = second cloud #9</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21. opac2</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22. FSH2</a:t>
            </a:r>
          </a:p>
          <a:p>
            <a:pPr algn="l" defTabSz="239522">
              <a:lnSpc>
                <a:spcPct val="70000"/>
              </a:lnSpc>
              <a:defRPr sz="1968" i="1">
                <a:solidFill>
                  <a:srgbClr val="747676"/>
                </a:solidFill>
                <a:latin typeface="Iowan Old Style"/>
                <a:ea typeface="Iowan Old Style"/>
                <a:cs typeface="Iowan Old Style"/>
                <a:sym typeface="Iowan Old Style"/>
              </a:defRPr>
            </a:pPr>
            <a:r>
              <a:t>23. Nav = number of averaging weights in .spx file</a:t>
            </a:r>
          </a:p>
          <a:p>
            <a:pPr algn="l" defTabSz="239522">
              <a:lnSpc>
                <a:spcPct val="70000"/>
              </a:lnSpc>
              <a:defRPr sz="1968" i="1">
                <a:solidFill>
                  <a:srgbClr val="747676"/>
                </a:solidFill>
                <a:latin typeface="Iowan Old Style"/>
                <a:ea typeface="Iowan Old Style"/>
                <a:cs typeface="Iowan Old Style"/>
                <a:sym typeface="Iowan Old Style"/>
              </a:defRPr>
            </a:pPr>
            <a:r>
              <a:t>24. Flat = latitudes of weights</a:t>
            </a:r>
          </a:p>
          <a:p>
            <a:pPr algn="l" defTabSz="239522">
              <a:lnSpc>
                <a:spcPct val="70000"/>
              </a:lnSpc>
              <a:defRPr sz="1968" i="1">
                <a:solidFill>
                  <a:srgbClr val="747676"/>
                </a:solidFill>
                <a:latin typeface="Iowan Old Style"/>
                <a:ea typeface="Iowan Old Style"/>
                <a:cs typeface="Iowan Old Style"/>
                <a:sym typeface="Iowan Old Style"/>
              </a:defRPr>
            </a:pPr>
            <a:r>
              <a:t>25. Flon =  longitude of weights</a:t>
            </a:r>
          </a:p>
          <a:p>
            <a:pPr algn="l" defTabSz="239522">
              <a:lnSpc>
                <a:spcPct val="70000"/>
              </a:lnSpc>
              <a:defRPr sz="1968" i="1">
                <a:solidFill>
                  <a:srgbClr val="747676"/>
                </a:solidFill>
                <a:latin typeface="Iowan Old Style"/>
                <a:ea typeface="Iowan Old Style"/>
                <a:cs typeface="Iowan Old Style"/>
                <a:sym typeface="Iowan Old Style"/>
              </a:defRPr>
            </a:pPr>
            <a:r>
              <a:t>26. Solzen = solar zenith angle</a:t>
            </a:r>
          </a:p>
          <a:p>
            <a:pPr algn="l" defTabSz="239522">
              <a:lnSpc>
                <a:spcPct val="70000"/>
              </a:lnSpc>
              <a:defRPr sz="1968" i="1">
                <a:solidFill>
                  <a:srgbClr val="747676"/>
                </a:solidFill>
                <a:latin typeface="Iowan Old Style"/>
                <a:ea typeface="Iowan Old Style"/>
                <a:cs typeface="Iowan Old Style"/>
                <a:sym typeface="Iowan Old Style"/>
              </a:defRPr>
            </a:pPr>
            <a:r>
              <a:t>27. Emzen = emission zenith</a:t>
            </a:r>
          </a:p>
          <a:p>
            <a:pPr algn="l" defTabSz="239522">
              <a:lnSpc>
                <a:spcPct val="70000"/>
              </a:lnSpc>
              <a:defRPr sz="1968" i="1">
                <a:solidFill>
                  <a:srgbClr val="747676"/>
                </a:solidFill>
                <a:latin typeface="Iowan Old Style"/>
                <a:ea typeface="Iowan Old Style"/>
                <a:cs typeface="Iowan Old Style"/>
                <a:sym typeface="Iowan Old Style"/>
              </a:defRPr>
            </a:pPr>
            <a:r>
              <a:t>28. Azi = azimuthal angle</a:t>
            </a:r>
          </a:p>
          <a:p>
            <a:pPr algn="l" defTabSz="239522">
              <a:lnSpc>
                <a:spcPct val="70000"/>
              </a:lnSpc>
              <a:defRPr sz="1968" i="1">
                <a:solidFill>
                  <a:srgbClr val="747676"/>
                </a:solidFill>
                <a:latin typeface="Iowan Old Style"/>
                <a:ea typeface="Iowan Old Style"/>
                <a:cs typeface="Iowan Old Style"/>
                <a:sym typeface="Iowan Old Style"/>
              </a:defRPr>
            </a:pPr>
            <a:r>
              <a:t>29. Wt = weights</a:t>
            </a:r>
          </a:p>
        </p:txBody>
      </p:sp>
      <p:sp>
        <p:nvSpPr>
          <p:cNvPr id="254" name="Rectangle"/>
          <p:cNvSpPr/>
          <p:nvPr/>
        </p:nvSpPr>
        <p:spPr>
          <a:xfrm>
            <a:off x="426616" y="2682360"/>
            <a:ext cx="12393242" cy="2301607"/>
          </a:xfrm>
          <a:prstGeom prst="rect">
            <a:avLst/>
          </a:prstGeom>
          <a:solidFill>
            <a:srgbClr val="FFFFFF"/>
          </a:solidFill>
          <a:ln w="25400">
            <a:solidFill>
              <a:srgbClr val="85888D"/>
            </a:solidFill>
            <a:miter lim="400000"/>
          </a:ln>
        </p:spPr>
        <p:txBody>
          <a:bodyPr lIns="50800" tIns="50800" rIns="50800" bIns="50800" anchor="ctr"/>
          <a:lstStyle/>
          <a:p>
            <a:pPr>
              <a:defRPr sz="2400"/>
            </a:pPr>
            <a:endParaRPr/>
          </a:p>
        </p:txBody>
      </p:sp>
      <p:sp>
        <p:nvSpPr>
          <p:cNvPr id="255" name="Cloud parameters are read in IF the appropriate .apr parameters have been inserted. If .apr is empty, then any placeholder values can be used as the clouds are not included in the retrieval."/>
          <p:cNvSpPr txBox="1"/>
          <p:nvPr/>
        </p:nvSpPr>
        <p:spPr>
          <a:xfrm>
            <a:off x="777275" y="3665287"/>
            <a:ext cx="11450249" cy="718145"/>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rPr sz="2000"/>
              <a:t>Cloud parameters are read in IF the appropriate .</a:t>
            </a:r>
            <a:r>
              <a:rPr sz="2000" err="1"/>
              <a:t>apr</a:t>
            </a:r>
            <a:r>
              <a:rPr sz="2000"/>
              <a:t> parameters have been inserted.</a:t>
            </a:r>
            <a:endParaRPr lang="en-US" sz="2000"/>
          </a:p>
          <a:p>
            <a:r>
              <a:rPr lang="en-US" sz="2000"/>
              <a:t> </a:t>
            </a:r>
            <a:r>
              <a:rPr sz="2000"/>
              <a:t>If .</a:t>
            </a:r>
            <a:r>
              <a:rPr sz="2000" err="1"/>
              <a:t>apr</a:t>
            </a:r>
            <a:r>
              <a:rPr sz="2000"/>
              <a:t> is empty, then any placeholder values can be used as the clouds are not included in the retrieval.</a:t>
            </a:r>
            <a:endParaRPr lang="en-US" sz="2000"/>
          </a:p>
        </p:txBody>
      </p:sp>
      <p:sp>
        <p:nvSpPr>
          <p:cNvPr id="256" name="Rectangle"/>
          <p:cNvSpPr/>
          <p:nvPr/>
        </p:nvSpPr>
        <p:spPr>
          <a:xfrm>
            <a:off x="184942" y="7848542"/>
            <a:ext cx="12634916" cy="1735034"/>
          </a:xfrm>
          <a:prstGeom prst="rect">
            <a:avLst/>
          </a:prstGeom>
          <a:solidFill>
            <a:srgbClr val="FFFFFF"/>
          </a:solidFill>
          <a:ln w="12700">
            <a:miter lim="400000"/>
          </a:ln>
        </p:spPr>
        <p:txBody>
          <a:bodyPr lIns="50800" tIns="50800" rIns="50800" bIns="50800" anchor="ctr"/>
          <a:lstStyle/>
          <a:p>
            <a:pPr>
              <a:defRPr sz="2400"/>
            </a:pPr>
            <a:endParaRPr/>
          </a:p>
        </p:txBody>
      </p:sp>
      <p:pic>
        <p:nvPicPr>
          <p:cNvPr id="257" name="Screen Shot 2018-05-08 at 13.35.36.png" descr="Screen Shot 2018-05-08 at 13.35.36.png"/>
          <p:cNvPicPr>
            <a:picLocks noChangeAspect="1"/>
          </p:cNvPicPr>
          <p:nvPr/>
        </p:nvPicPr>
        <p:blipFill>
          <a:blip r:embed="rId3">
            <a:extLst/>
          </a:blip>
          <a:stretch>
            <a:fillRect/>
          </a:stretch>
        </p:blipFill>
        <p:spPr>
          <a:xfrm>
            <a:off x="359250" y="7291824"/>
            <a:ext cx="6502401" cy="2184401"/>
          </a:xfrm>
          <a:prstGeom prst="rect">
            <a:avLst/>
          </a:prstGeom>
          <a:ln w="12700">
            <a:miter lim="400000"/>
          </a:ln>
        </p:spPr>
      </p:pic>
      <p:pic>
        <p:nvPicPr>
          <p:cNvPr id="258" name="Screen Shot 2018-05-08 at 13.37.49.png" descr="Screen Shot 2018-05-08 at 13.37.49.png"/>
          <p:cNvPicPr>
            <a:picLocks noChangeAspect="1"/>
          </p:cNvPicPr>
          <p:nvPr/>
        </p:nvPicPr>
        <p:blipFill>
          <a:blip r:embed="rId4">
            <a:extLst/>
          </a:blip>
          <a:stretch>
            <a:fillRect/>
          </a:stretch>
        </p:blipFill>
        <p:spPr>
          <a:xfrm>
            <a:off x="6261707" y="6328240"/>
            <a:ext cx="6553201" cy="110490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53"/>
                                        </p:tgtEl>
                                        <p:attrNameLst>
                                          <p:attrName>style.visibility</p:attrName>
                                        </p:attrNameLst>
                                      </p:cBhvr>
                                      <p:to>
                                        <p:strVal val="visible"/>
                                      </p:to>
                                    </p:set>
                                    <p:animEffect transition="in" filter="dissolve">
                                      <p:cBhvr>
                                        <p:cTn id="7" dur="1000"/>
                                        <p:tgtEl>
                                          <p:spTgt spid="2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3" grpId="1"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261" name="MULTINEST USERGUIDE: PARAMETERS"/>
          <p:cNvSpPr txBox="1">
            <a:spLocks noGrp="1"/>
          </p:cNvSpPr>
          <p:nvPr>
            <p:ph type="title"/>
          </p:nvPr>
        </p:nvSpPr>
        <p:spPr>
          <a:prstGeom prst="rect">
            <a:avLst/>
          </a:prstGeom>
        </p:spPr>
        <p:txBody>
          <a:bodyPr/>
          <a:lstStyle/>
          <a:p>
            <a:pPr defTabSz="543305">
              <a:spcBef>
                <a:spcPts val="2100"/>
              </a:spcBef>
              <a:defRPr sz="4836"/>
            </a:pPr>
            <a:r>
              <a:t>MULTINEST USERGUIDE: </a:t>
            </a:r>
            <a:r>
              <a:rPr>
                <a:solidFill>
                  <a:srgbClr val="000000"/>
                </a:solidFill>
              </a:rPr>
              <a:t>PARAMETERS</a:t>
            </a:r>
          </a:p>
        </p:txBody>
      </p:sp>
      <p:pic>
        <p:nvPicPr>
          <p:cNvPr id="262" name="Screen Shot 2018-05-08 at 12.56.16.png" descr="Screen Shot 2018-05-08 at 12.56.16.png"/>
          <p:cNvPicPr>
            <a:picLocks noChangeAspect="1"/>
          </p:cNvPicPr>
          <p:nvPr/>
        </p:nvPicPr>
        <p:blipFill>
          <a:blip r:embed="rId2">
            <a:extLst/>
          </a:blip>
          <a:stretch>
            <a:fillRect/>
          </a:stretch>
        </p:blipFill>
        <p:spPr>
          <a:xfrm>
            <a:off x="2660650" y="1701800"/>
            <a:ext cx="7683500" cy="1079500"/>
          </a:xfrm>
          <a:prstGeom prst="rect">
            <a:avLst/>
          </a:prstGeom>
          <a:ln w="12700">
            <a:miter lim="400000"/>
          </a:ln>
        </p:spPr>
      </p:pic>
      <p:sp>
        <p:nvSpPr>
          <p:cNvPr id="263" name="1. runname: name of nemesis files, e.g. ‘jupiter’ for jupiter.ref.…"/>
          <p:cNvSpPr txBox="1"/>
          <p:nvPr/>
        </p:nvSpPr>
        <p:spPr>
          <a:xfrm>
            <a:off x="355542" y="2661427"/>
            <a:ext cx="12535390" cy="699310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lgn="l" defTabSz="239522">
              <a:lnSpc>
                <a:spcPct val="70000"/>
              </a:lnSpc>
              <a:defRPr sz="1968" i="1">
                <a:solidFill>
                  <a:srgbClr val="747676"/>
                </a:solidFill>
                <a:latin typeface="Iowan Old Style"/>
                <a:ea typeface="Iowan Old Style"/>
                <a:cs typeface="Iowan Old Style"/>
                <a:sym typeface="Iowan Old Style"/>
              </a:defRPr>
            </a:pPr>
            <a:r>
              <a:t>1. runname: name of nemesis files, e.g. ‘jupiter’ for jupiter.ref.</a:t>
            </a:r>
          </a:p>
          <a:p>
            <a:pPr algn="l" defTabSz="239522">
              <a:lnSpc>
                <a:spcPct val="70000"/>
              </a:lnSpc>
              <a:defRPr sz="1968" i="1">
                <a:solidFill>
                  <a:srgbClr val="747676"/>
                </a:solidFill>
                <a:latin typeface="Iowan Old Style"/>
                <a:ea typeface="Iowan Old Style"/>
                <a:cs typeface="Iowan Old Style"/>
                <a:sym typeface="Iowan Old Style"/>
              </a:defRPr>
            </a:pPr>
            <a:r>
              <a:t>2. len(spec) = length of spectrum, number of points in .spx file. </a:t>
            </a:r>
          </a:p>
          <a:p>
            <a:pPr algn="l" defTabSz="239522">
              <a:lnSpc>
                <a:spcPct val="70000"/>
              </a:lnSpc>
              <a:defRPr sz="1968" i="1">
                <a:solidFill>
                  <a:srgbClr val="747676"/>
                </a:solidFill>
                <a:latin typeface="Iowan Old Style"/>
                <a:ea typeface="Iowan Old Style"/>
                <a:cs typeface="Iowan Old Style"/>
                <a:sym typeface="Iowan Old Style"/>
              </a:defRPr>
            </a:pPr>
            <a:r>
              <a:t>3. len(temp) = number of pressure points in .ref.</a:t>
            </a:r>
          </a:p>
          <a:p>
            <a:pPr algn="l" defTabSz="239522">
              <a:lnSpc>
                <a:spcPct val="70000"/>
              </a:lnSpc>
              <a:defRPr sz="1968" i="1">
                <a:solidFill>
                  <a:srgbClr val="747676"/>
                </a:solidFill>
                <a:latin typeface="Iowan Old Style"/>
                <a:ea typeface="Iowan Old Style"/>
                <a:cs typeface="Iowan Old Style"/>
                <a:sym typeface="Iowan Old Style"/>
              </a:defRPr>
            </a:pPr>
            <a:r>
              <a:t>4. vmr.shape[1] = number of gases in .ref file.</a:t>
            </a:r>
          </a:p>
          <a:p>
            <a:pPr algn="l" defTabSz="239522">
              <a:lnSpc>
                <a:spcPct val="70000"/>
              </a:lnSpc>
              <a:defRPr sz="1968" i="1">
                <a:solidFill>
                  <a:srgbClr val="747676"/>
                </a:solidFill>
                <a:latin typeface="Iowan Old Style"/>
                <a:ea typeface="Iowan Old Style"/>
                <a:cs typeface="Iowan Old Style"/>
                <a:sym typeface="Iowan Old Style"/>
              </a:defRPr>
            </a:pPr>
            <a:r>
              <a:t>5. ith = i</a:t>
            </a:r>
            <a:r>
              <a:rPr baseline="31999"/>
              <a:t>th </a:t>
            </a:r>
            <a:r>
              <a:t>directory to perform calculation in. Linked to which core is being used.</a:t>
            </a:r>
          </a:p>
          <a:p>
            <a:pPr algn="l" defTabSz="239522">
              <a:lnSpc>
                <a:spcPct val="70000"/>
              </a:lnSpc>
              <a:defRPr sz="1968" i="1">
                <a:solidFill>
                  <a:srgbClr val="747676"/>
                </a:solidFill>
                <a:latin typeface="Iowan Old Style"/>
                <a:ea typeface="Iowan Old Style"/>
                <a:cs typeface="Iowan Old Style"/>
                <a:sym typeface="Iowan Old Style"/>
              </a:defRPr>
            </a:pPr>
            <a:r>
              <a:t>6. Temp = temperature profile </a:t>
            </a:r>
          </a:p>
          <a:p>
            <a:pPr algn="l" defTabSz="239522">
              <a:lnSpc>
                <a:spcPct val="70000"/>
              </a:lnSpc>
              <a:defRPr sz="1968" i="1">
                <a:solidFill>
                  <a:srgbClr val="747676"/>
                </a:solidFill>
                <a:latin typeface="Iowan Old Style"/>
                <a:ea typeface="Iowan Old Style"/>
                <a:cs typeface="Iowan Old Style"/>
                <a:sym typeface="Iowan Old Style"/>
              </a:defRPr>
            </a:pPr>
            <a:r>
              <a:t>7. P = pressure profile</a:t>
            </a:r>
          </a:p>
          <a:p>
            <a:pPr algn="l" defTabSz="239522">
              <a:lnSpc>
                <a:spcPct val="70000"/>
              </a:lnSpc>
              <a:defRPr sz="1968" i="1">
                <a:solidFill>
                  <a:srgbClr val="747676"/>
                </a:solidFill>
                <a:latin typeface="Iowan Old Style"/>
                <a:ea typeface="Iowan Old Style"/>
                <a:cs typeface="Iowan Old Style"/>
                <a:sym typeface="Iowan Old Style"/>
              </a:defRPr>
            </a:pPr>
            <a:r>
              <a:t>8. vmr = vmr profile for all gases</a:t>
            </a:r>
          </a:p>
          <a:p>
            <a:pPr algn="l" defTabSz="239522">
              <a:lnSpc>
                <a:spcPct val="70000"/>
              </a:lnSpc>
              <a:defRPr sz="1968" i="1">
                <a:solidFill>
                  <a:srgbClr val="747676"/>
                </a:solidFill>
                <a:latin typeface="Iowan Old Style"/>
                <a:ea typeface="Iowan Old Style"/>
                <a:cs typeface="Iowan Old Style"/>
                <a:sym typeface="Iowan Old Style"/>
              </a:defRPr>
            </a:pPr>
            <a:r>
              <a:t>9. Mass = mass in jupiter masses</a:t>
            </a:r>
          </a:p>
          <a:p>
            <a:pPr algn="l" defTabSz="239522">
              <a:lnSpc>
                <a:spcPct val="70000"/>
              </a:lnSpc>
              <a:defRPr sz="1968" i="1">
                <a:solidFill>
                  <a:srgbClr val="747676"/>
                </a:solidFill>
                <a:latin typeface="Iowan Old Style"/>
                <a:ea typeface="Iowan Old Style"/>
                <a:cs typeface="Iowan Old Style"/>
                <a:sym typeface="Iowan Old Style"/>
              </a:defRPr>
            </a:pPr>
            <a:r>
              <a:t>10. Rad = radius in jupiter radii</a:t>
            </a:r>
          </a:p>
          <a:p>
            <a:pPr algn="l" defTabSz="239522">
              <a:lnSpc>
                <a:spcPct val="70000"/>
              </a:lnSpc>
              <a:defRPr sz="1968" i="1">
                <a:solidFill>
                  <a:srgbClr val="747676"/>
                </a:solidFill>
                <a:latin typeface="Iowan Old Style"/>
                <a:ea typeface="Iowan Old Style"/>
                <a:cs typeface="Iowan Old Style"/>
                <a:sym typeface="Iowan Old Style"/>
              </a:defRPr>
            </a:pPr>
            <a:r>
              <a:t>11. H = height profile</a:t>
            </a:r>
          </a:p>
          <a:p>
            <a:pPr algn="l" defTabSz="239522">
              <a:lnSpc>
                <a:spcPct val="70000"/>
              </a:lnSpc>
              <a:defRPr sz="1968" i="1">
                <a:solidFill>
                  <a:srgbClr val="747676"/>
                </a:solidFill>
                <a:latin typeface="Iowan Old Style"/>
                <a:ea typeface="Iowan Old Style"/>
                <a:cs typeface="Iowan Old Style"/>
                <a:sym typeface="Iowan Old Style"/>
              </a:defRPr>
            </a:pPr>
            <a:r>
              <a:t>12. Hb = base height of cloud in km (used for cloud parameterisation #9)</a:t>
            </a:r>
          </a:p>
          <a:p>
            <a:pPr algn="l" defTabSz="239522">
              <a:lnSpc>
                <a:spcPct val="70000"/>
              </a:lnSpc>
              <a:defRPr sz="1968" i="1">
                <a:solidFill>
                  <a:srgbClr val="747676"/>
                </a:solidFill>
                <a:latin typeface="Iowan Old Style"/>
                <a:ea typeface="Iowan Old Style"/>
                <a:cs typeface="Iowan Old Style"/>
                <a:sym typeface="Iowan Old Style"/>
              </a:defRPr>
            </a:pPr>
            <a:r>
              <a:t>13. Opac = integrated optical depth at specified wavelength (#9)</a:t>
            </a:r>
          </a:p>
          <a:p>
            <a:pPr algn="l" defTabSz="239522">
              <a:lnSpc>
                <a:spcPct val="70000"/>
              </a:lnSpc>
              <a:defRPr sz="1968" i="1">
                <a:solidFill>
                  <a:srgbClr val="747676"/>
                </a:solidFill>
                <a:latin typeface="Iowan Old Style"/>
                <a:ea typeface="Iowan Old Style"/>
                <a:cs typeface="Iowan Old Style"/>
                <a:sym typeface="Iowan Old Style"/>
              </a:defRPr>
            </a:pPr>
            <a:r>
              <a:t>14. FSH = fractional scale height (#9)</a:t>
            </a:r>
          </a:p>
          <a:p>
            <a:pPr algn="l" defTabSz="239522">
              <a:lnSpc>
                <a:spcPct val="70000"/>
              </a:lnSpc>
              <a:defRPr sz="1968" i="1">
                <a:solidFill>
                  <a:srgbClr val="747676"/>
                </a:solidFill>
                <a:latin typeface="Iowan Old Style"/>
                <a:ea typeface="Iowan Old Style"/>
                <a:cs typeface="Iowan Old Style"/>
                <a:sym typeface="Iowan Old Style"/>
              </a:defRPr>
            </a:pPr>
            <a:r>
              <a:t>15. prad = particle radius in microns (cloud param #444)</a:t>
            </a:r>
          </a:p>
          <a:p>
            <a:pPr algn="l" defTabSz="239522">
              <a:lnSpc>
                <a:spcPct val="70000"/>
              </a:lnSpc>
              <a:defRPr sz="1968" i="1">
                <a:solidFill>
                  <a:srgbClr val="747676"/>
                </a:solidFill>
                <a:latin typeface="Iowan Old Style"/>
                <a:ea typeface="Iowan Old Style"/>
                <a:cs typeface="Iowan Old Style"/>
                <a:sym typeface="Iowan Old Style"/>
              </a:defRPr>
            </a:pPr>
            <a:r>
              <a:t>16. pvar = particle size variance in microns (cloud param #444) </a:t>
            </a:r>
          </a:p>
          <a:p>
            <a:pPr algn="l" defTabSz="239522">
              <a:lnSpc>
                <a:spcPct val="70000"/>
              </a:lnSpc>
              <a:defRPr sz="1968" i="1">
                <a:solidFill>
                  <a:srgbClr val="747676"/>
                </a:solidFill>
                <a:latin typeface="Iowan Old Style"/>
                <a:ea typeface="Iowan Old Style"/>
                <a:cs typeface="Iowan Old Style"/>
                <a:sym typeface="Iowan Old Style"/>
              </a:defRPr>
            </a:pPr>
            <a:r>
              <a:t>17. len(pimag) = number of imaginary indices from refractive index</a:t>
            </a:r>
          </a:p>
          <a:p>
            <a:pPr algn="l" defTabSz="239522">
              <a:lnSpc>
                <a:spcPct val="70000"/>
              </a:lnSpc>
              <a:defRPr sz="1968" i="1">
                <a:solidFill>
                  <a:srgbClr val="747676"/>
                </a:solidFill>
                <a:latin typeface="Iowan Old Style"/>
                <a:ea typeface="Iowan Old Style"/>
                <a:cs typeface="Iowan Old Style"/>
                <a:sym typeface="Iowan Old Style"/>
              </a:defRPr>
            </a:pPr>
            <a:r>
              <a:t>18. Pimag = imaginary refractive index spectrum</a:t>
            </a:r>
          </a:p>
          <a:p>
            <a:pPr algn="l" defTabSz="239522">
              <a:lnSpc>
                <a:spcPct val="70000"/>
              </a:lnSpc>
              <a:defRPr sz="1968" i="1">
                <a:solidFill>
                  <a:srgbClr val="747676"/>
                </a:solidFill>
                <a:latin typeface="Iowan Old Style"/>
                <a:ea typeface="Iowan Old Style"/>
                <a:cs typeface="Iowan Old Style"/>
                <a:sym typeface="Iowan Old Style"/>
              </a:defRPr>
            </a:pPr>
            <a:r>
              <a:t>19. PReal = real refractive index at specified wavelength </a:t>
            </a:r>
          </a:p>
          <a:p>
            <a:pPr algn="l" defTabSz="239522">
              <a:lnSpc>
                <a:spcPct val="70000"/>
              </a:lnSpc>
              <a:defRPr sz="1968" i="1">
                <a:solidFill>
                  <a:srgbClr val="747676"/>
                </a:solidFill>
                <a:latin typeface="Iowan Old Style"/>
                <a:ea typeface="Iowan Old Style"/>
                <a:cs typeface="Iowan Old Style"/>
                <a:sym typeface="Iowan Old Style"/>
              </a:defRPr>
            </a:pPr>
            <a:r>
              <a:t>20. Hb2 = second cloud #9</a:t>
            </a:r>
          </a:p>
          <a:p>
            <a:pPr algn="l" defTabSz="239522">
              <a:lnSpc>
                <a:spcPct val="70000"/>
              </a:lnSpc>
              <a:defRPr sz="1968" i="1">
                <a:solidFill>
                  <a:srgbClr val="747676"/>
                </a:solidFill>
                <a:latin typeface="Iowan Old Style"/>
                <a:ea typeface="Iowan Old Style"/>
                <a:cs typeface="Iowan Old Style"/>
                <a:sym typeface="Iowan Old Style"/>
              </a:defRPr>
            </a:pPr>
            <a:r>
              <a:t>21. opac2</a:t>
            </a:r>
          </a:p>
          <a:p>
            <a:pPr algn="l" defTabSz="239522">
              <a:lnSpc>
                <a:spcPct val="70000"/>
              </a:lnSpc>
              <a:defRPr sz="1968" i="1">
                <a:solidFill>
                  <a:srgbClr val="747676"/>
                </a:solidFill>
                <a:latin typeface="Iowan Old Style"/>
                <a:ea typeface="Iowan Old Style"/>
                <a:cs typeface="Iowan Old Style"/>
                <a:sym typeface="Iowan Old Style"/>
              </a:defRPr>
            </a:pPr>
            <a:r>
              <a:t>22. FSH2</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23. Nav = number of averaging weights in .spx file</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24. Flat = latitudes of weights</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25. Flon =  longitude of weights</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26. Solzen = solar zenith angle</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27. Emzen = emission zenith</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28. Azi = azimuthal angle</a:t>
            </a:r>
          </a:p>
          <a:p>
            <a:pPr algn="l" defTabSz="239522">
              <a:lnSpc>
                <a:spcPct val="70000"/>
              </a:lnSpc>
              <a:defRPr sz="1968" i="1">
                <a:solidFill>
                  <a:schemeClr val="accent5">
                    <a:hueOff val="-444211"/>
                    <a:satOff val="-14915"/>
                    <a:lumOff val="22857"/>
                  </a:schemeClr>
                </a:solidFill>
                <a:latin typeface="Iowan Old Style"/>
                <a:ea typeface="Iowan Old Style"/>
                <a:cs typeface="Iowan Old Style"/>
                <a:sym typeface="Iowan Old Style"/>
              </a:defRPr>
            </a:pPr>
            <a:r>
              <a:t>29. Wt = weights</a:t>
            </a:r>
          </a:p>
        </p:txBody>
      </p:sp>
      <p:sp>
        <p:nvSpPr>
          <p:cNvPr id="264" name="Rectangle"/>
          <p:cNvSpPr/>
          <p:nvPr/>
        </p:nvSpPr>
        <p:spPr>
          <a:xfrm>
            <a:off x="332366" y="2682360"/>
            <a:ext cx="12487492" cy="4623061"/>
          </a:xfrm>
          <a:prstGeom prst="rect">
            <a:avLst/>
          </a:prstGeom>
          <a:solidFill>
            <a:srgbClr val="FFFFFF"/>
          </a:solidFill>
          <a:ln w="25400">
            <a:solidFill>
              <a:srgbClr val="85888D"/>
            </a:solidFill>
            <a:miter lim="400000"/>
          </a:ln>
        </p:spPr>
        <p:txBody>
          <a:bodyPr lIns="50800" tIns="50800" rIns="50800" bIns="50800" anchor="ctr"/>
          <a:lstStyle/>
          <a:p>
            <a:pPr>
              <a:defRPr sz="2400"/>
            </a:pPr>
            <a:endParaRPr/>
          </a:p>
        </p:txBody>
      </p:sp>
      <p:sp>
        <p:nvSpPr>
          <p:cNvPr id="265" name="If nav = 0, then .spx file is used normally. Otherwise, you can put in your own averaging weights."/>
          <p:cNvSpPr txBox="1"/>
          <p:nvPr/>
        </p:nvSpPr>
        <p:spPr>
          <a:xfrm>
            <a:off x="1165012" y="3625491"/>
            <a:ext cx="10916450" cy="1210588"/>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If nav = 0, then .</a:t>
            </a:r>
            <a:r>
              <a:rPr err="1"/>
              <a:t>spx</a:t>
            </a:r>
            <a:r>
              <a:t> file is used normally. </a:t>
            </a:r>
            <a:endParaRPr lang="en-US"/>
          </a:p>
          <a:p>
            <a:r>
              <a:t>Otherwise, you can put in your own averaging weights.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63"/>
                                        </p:tgtEl>
                                        <p:attrNameLst>
                                          <p:attrName>style.visibility</p:attrName>
                                        </p:attrNameLst>
                                      </p:cBhvr>
                                      <p:to>
                                        <p:strVal val="visible"/>
                                      </p:to>
                                    </p:set>
                                    <p:animEffect transition="in" filter="dissolve">
                                      <p:cBhvr>
                                        <p:cTn id="7" dur="1000"/>
                                        <p:tgtEl>
                                          <p:spTgt spid="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 grpId="1"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268" name="MULTINEST USERGUIDE: EXAMPLES"/>
          <p:cNvSpPr txBox="1">
            <a:spLocks noGrp="1"/>
          </p:cNvSpPr>
          <p:nvPr>
            <p:ph type="title"/>
          </p:nvPr>
        </p:nvSpPr>
        <p:spPr>
          <a:prstGeom prst="rect">
            <a:avLst/>
          </a:prstGeom>
        </p:spPr>
        <p:txBody>
          <a:bodyPr/>
          <a:lstStyle/>
          <a:p>
            <a:pPr defTabSz="543305">
              <a:spcBef>
                <a:spcPts val="2100"/>
              </a:spcBef>
              <a:defRPr sz="4836"/>
            </a:pPr>
            <a:r>
              <a:t>MULTINEST USERGUIDE: </a:t>
            </a:r>
            <a:r>
              <a:rPr>
                <a:solidFill>
                  <a:srgbClr val="000000"/>
                </a:solidFill>
              </a:rPr>
              <a:t>EXAMPLES</a:t>
            </a:r>
          </a:p>
        </p:txBody>
      </p:sp>
      <p:sp>
        <p:nvSpPr>
          <p:cNvPr id="269" name="Examples are given in ~garland/NS_EXAMPLES/…"/>
          <p:cNvSpPr txBox="1"/>
          <p:nvPr/>
        </p:nvSpPr>
        <p:spPr>
          <a:xfrm>
            <a:off x="424341" y="2085161"/>
            <a:ext cx="12156118" cy="27452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defTabSz="414781">
              <a:lnSpc>
                <a:spcPct val="70000"/>
              </a:lnSpc>
              <a:defRPr sz="3407" i="1">
                <a:solidFill>
                  <a:srgbClr val="747676"/>
                </a:solidFill>
                <a:latin typeface="Iowan Old Style"/>
                <a:ea typeface="Iowan Old Style"/>
                <a:cs typeface="Iowan Old Style"/>
                <a:sym typeface="Iowan Old Style"/>
              </a:defRPr>
            </a:pPr>
            <a:r>
              <a:t>Examples are given in ~garland/NS_EXAMPLES/</a:t>
            </a:r>
          </a:p>
          <a:p>
            <a:pPr defTabSz="414781">
              <a:lnSpc>
                <a:spcPct val="70000"/>
              </a:lnSpc>
              <a:defRPr sz="3407" i="1">
                <a:solidFill>
                  <a:srgbClr val="747676"/>
                </a:solidFill>
                <a:latin typeface="Iowan Old Style"/>
                <a:ea typeface="Iowan Old Style"/>
                <a:cs typeface="Iowan Old Style"/>
                <a:sym typeface="Iowan Old Style"/>
              </a:defRPr>
            </a:pPr>
            <a:endParaRPr/>
          </a:p>
          <a:p>
            <a:pPr defTabSz="414781">
              <a:lnSpc>
                <a:spcPct val="70000"/>
              </a:lnSpc>
              <a:defRPr sz="3407" i="1">
                <a:solidFill>
                  <a:srgbClr val="747676"/>
                </a:solidFill>
                <a:latin typeface="Iowan Old Style"/>
                <a:ea typeface="Iowan Old Style"/>
                <a:cs typeface="Iowan Old Style"/>
                <a:sym typeface="Iowan Old Style"/>
              </a:defRPr>
            </a:pPr>
            <a:r>
              <a:t>I suggest you follow the installation instructions, copy the BASIC_BD_RET example somewhere, copy in your new .so file, and then run as per instructions. Check out the plots from NS_plot, and see if they look sensible!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269"/>
                                        </p:tgtEl>
                                        <p:attrNameLst>
                                          <p:attrName>style.visibility</p:attrName>
                                        </p:attrNameLst>
                                      </p:cBhvr>
                                      <p:to>
                                        <p:strVal val="visible"/>
                                      </p:to>
                                    </p:set>
                                    <p:animEffect transition="in" filter="dissolve">
                                      <p:cBhvr>
                                        <p:cTn id="7" dur="1000"/>
                                        <p:tgtEl>
                                          <p:spTgt spid="2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9" grpId="1"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8BDD6DE-4B1E-4734-9F14-6D0D090D92D3}"/>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73D5D93A-E594-4C25-BE65-78EB1F967900}"/>
              </a:ext>
            </a:extLst>
          </p:cNvPr>
          <p:cNvSpPr>
            <a:spLocks noGrp="1"/>
          </p:cNvSpPr>
          <p:nvPr>
            <p:ph type="title"/>
          </p:nvPr>
        </p:nvSpPr>
        <p:spPr/>
        <p:txBody>
          <a:bodyPr>
            <a:normAutofit fontScale="90000"/>
          </a:bodyPr>
          <a:lstStyle/>
          <a:p>
            <a:r>
              <a:rPr lang="en-US" err="1"/>
              <a:t>Teff</a:t>
            </a:r>
          </a:p>
        </p:txBody>
      </p:sp>
      <p:sp>
        <p:nvSpPr>
          <p:cNvPr id="4" name="Text Placeholder 3">
            <a:extLst>
              <a:ext uri="{FF2B5EF4-FFF2-40B4-BE49-F238E27FC236}">
                <a16:creationId xmlns:a16="http://schemas.microsoft.com/office/drawing/2014/main" id="{62A0D617-BCBE-4B1E-AE38-572499F4C44C}"/>
              </a:ext>
            </a:extLst>
          </p:cNvPr>
          <p:cNvSpPr>
            <a:spLocks noGrp="1"/>
          </p:cNvSpPr>
          <p:nvPr>
            <p:ph type="body" idx="1"/>
          </p:nvPr>
        </p:nvSpPr>
        <p:spPr/>
        <p:txBody>
          <a:bodyPr/>
          <a:lstStyle/>
          <a:p>
            <a:r>
              <a:rPr lang="en-US"/>
              <a:t>In exoplanet direct imaging a key parameter is effective temperature</a:t>
            </a:r>
          </a:p>
          <a:p>
            <a:r>
              <a:rPr lang="en-US"/>
              <a:t>Nemesis can retrieve TP profile but not the effective temperature if the observation are not covering a big wavelength range...</a:t>
            </a:r>
          </a:p>
          <a:p>
            <a:r>
              <a:rPr lang="en-US"/>
              <a:t>2 options:</a:t>
            </a:r>
          </a:p>
          <a:p>
            <a:pPr lvl="1"/>
            <a:r>
              <a:rPr lang="en-US" err="1"/>
              <a:t>Parametrise</a:t>
            </a:r>
            <a:r>
              <a:rPr lang="en-US"/>
              <a:t> TP profile with a give </a:t>
            </a:r>
            <a:r>
              <a:rPr lang="en-US" err="1"/>
              <a:t>Teff</a:t>
            </a:r>
          </a:p>
          <a:p>
            <a:pPr lvl="1"/>
            <a:r>
              <a:rPr lang="en-US"/>
              <a:t>Compute the full spectrum</a:t>
            </a:r>
          </a:p>
        </p:txBody>
      </p:sp>
    </p:spTree>
    <p:extLst>
      <p:ext uri="{BB962C8B-B14F-4D97-AF65-F5344CB8AC3E}">
        <p14:creationId xmlns:p14="http://schemas.microsoft.com/office/powerpoint/2010/main" val="821440016"/>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0A11559-5A25-4104-AC6C-80217D7BE835}"/>
              </a:ext>
            </a:extLst>
          </p:cNvPr>
          <p:cNvSpPr>
            <a:spLocks noGrp="1"/>
          </p:cNvSpPr>
          <p:nvPr>
            <p:ph type="title"/>
          </p:nvPr>
        </p:nvSpPr>
        <p:spPr/>
        <p:txBody>
          <a:bodyPr>
            <a:normAutofit fontScale="90000"/>
          </a:bodyPr>
          <a:lstStyle/>
          <a:p>
            <a:r>
              <a:rPr lang="en-US" err="1"/>
              <a:t>Teff</a:t>
            </a:r>
          </a:p>
        </p:txBody>
      </p:sp>
      <p:graphicFrame>
        <p:nvGraphicFramePr>
          <p:cNvPr id="6" name="Diagram 6">
            <a:extLst>
              <a:ext uri="{FF2B5EF4-FFF2-40B4-BE49-F238E27FC236}">
                <a16:creationId xmlns:a16="http://schemas.microsoft.com/office/drawing/2014/main" id="{EA2B8D0D-1303-42AA-A746-A85569289444}"/>
              </a:ext>
            </a:extLst>
          </p:cNvPr>
          <p:cNvGraphicFramePr/>
          <p:nvPr>
            <p:extLst>
              <p:ext uri="{D42A27DB-BD31-4B8C-83A1-F6EECF244321}">
                <p14:modId xmlns:p14="http://schemas.microsoft.com/office/powerpoint/2010/main" val="4258174016"/>
              </p:ext>
            </p:extLst>
          </p:nvPr>
        </p:nvGraphicFramePr>
        <p:xfrm>
          <a:off x="2799080" y="1566257"/>
          <a:ext cx="7515871" cy="72484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Rectangle 9">
            <a:extLst>
              <a:ext uri="{FF2B5EF4-FFF2-40B4-BE49-F238E27FC236}">
                <a16:creationId xmlns:a16="http://schemas.microsoft.com/office/drawing/2014/main" id="{DA5E7415-C0F5-485D-9F99-7FCE3D34267B}"/>
              </a:ext>
            </a:extLst>
          </p:cNvPr>
          <p:cNvSpPr/>
          <p:nvPr/>
        </p:nvSpPr>
        <p:spPr>
          <a:xfrm>
            <a:off x="231868" y="2318611"/>
            <a:ext cx="1820206" cy="2687915"/>
          </a:xfrm>
          <a:prstGeom prst="rect">
            <a:avLst/>
          </a:prstGeom>
          <a:blipFill rotWithShape="1">
            <a:blip r:embed="rId7"/>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400">
                <a:solidFill>
                  <a:srgbClr val="FFFFFF"/>
                </a:solidFill>
              </a:rPr>
              <a:t>Spectra</a:t>
            </a:r>
            <a:endParaRPr lang="en-US"/>
          </a:p>
          <a:p>
            <a:r>
              <a:rPr lang="en-US" sz="2400">
                <a:solidFill>
                  <a:srgbClr val="FFFFFF"/>
                </a:solidFill>
              </a:rPr>
              <a:t>With the same sparse wavelength covering as the observations</a:t>
            </a:r>
            <a:endParaRPr lang="en-US" sz="2400" b="0" i="0" u="none" strike="noStrike" cap="none" spc="0" baseline="0">
              <a:solidFill>
                <a:srgbClr val="FFFFFF"/>
              </a:solidFill>
              <a:latin typeface="+mn-lt"/>
              <a:ea typeface="+mn-ea"/>
              <a:cs typeface="+mn-cs"/>
            </a:endParaRPr>
          </a:p>
        </p:txBody>
      </p:sp>
      <p:sp>
        <p:nvSpPr>
          <p:cNvPr id="9" name="Arrow: Left 8">
            <a:extLst>
              <a:ext uri="{FF2B5EF4-FFF2-40B4-BE49-F238E27FC236}">
                <a16:creationId xmlns:a16="http://schemas.microsoft.com/office/drawing/2014/main" id="{A496E6BB-0AC7-45A3-8FF7-2BE985382B15}"/>
              </a:ext>
            </a:extLst>
          </p:cNvPr>
          <p:cNvSpPr/>
          <p:nvPr/>
        </p:nvSpPr>
        <p:spPr>
          <a:xfrm>
            <a:off x="1840382" y="2194649"/>
            <a:ext cx="1576887" cy="937458"/>
          </a:xfrm>
          <a:prstGeom prst="leftArrow">
            <a:avLst/>
          </a:prstGeom>
          <a:ln/>
        </p:spPr>
        <p:style>
          <a:lnRef idx="2">
            <a:schemeClr val="accent5"/>
          </a:lnRef>
          <a:fillRef idx="1">
            <a:schemeClr val="lt1"/>
          </a:fillRef>
          <a:effectRef idx="0">
            <a:schemeClr val="accent5"/>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sz="2400">
                <a:solidFill>
                  <a:srgbClr val="000000"/>
                </a:solidFill>
              </a:rPr>
              <a:t>output</a:t>
            </a:r>
            <a:endParaRPr kumimoji="0" lang="en-US" sz="2400" b="0" i="0" u="none" strike="noStrike" cap="none" spc="0" normalizeH="0" baseline="0">
              <a:ln>
                <a:noFill/>
              </a:ln>
              <a:solidFill>
                <a:srgbClr val="000000"/>
              </a:solidFill>
              <a:effectLst/>
              <a:uFillTx/>
              <a:latin typeface="+mn-lt"/>
              <a:ea typeface="+mn-ea"/>
              <a:cs typeface="+mn-cs"/>
              <a:sym typeface="Helvetica Light"/>
            </a:endParaRPr>
          </a:p>
        </p:txBody>
      </p:sp>
    </p:spTree>
    <p:extLst>
      <p:ext uri="{BB962C8B-B14F-4D97-AF65-F5344CB8AC3E}">
        <p14:creationId xmlns:p14="http://schemas.microsoft.com/office/powerpoint/2010/main" val="1849707002"/>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24C03E4-DB5A-4019-A9EC-16784AEB0C3B}"/>
              </a:ext>
            </a:extLst>
          </p:cNvPr>
          <p:cNvSpPr/>
          <p:nvPr/>
        </p:nvSpPr>
        <p:spPr>
          <a:xfrm>
            <a:off x="9283664" y="2694819"/>
            <a:ext cx="2920115" cy="1579920"/>
          </a:xfrm>
          <a:prstGeom prst="rect">
            <a:avLst/>
          </a:prstGeom>
          <a:blipFill rotWithShape="1">
            <a:blip r:embed="rId2"/>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400">
                <a:solidFill>
                  <a:srgbClr val="FFFFFF"/>
                </a:solidFill>
              </a:rPr>
              <a:t>Molecules that are not with features in the observation wavelength range</a:t>
            </a:r>
            <a:endParaRPr kumimoji="0" lang="en-US" sz="2400" b="0" i="0" u="none" strike="noStrike" cap="none" spc="0" normalizeH="0" baseline="0">
              <a:ln>
                <a:noFill/>
              </a:ln>
              <a:solidFill>
                <a:srgbClr val="FFFFFF"/>
              </a:solidFill>
              <a:effectLst/>
              <a:uFillTx/>
              <a:latin typeface="+mn-lt"/>
              <a:ea typeface="+mn-ea"/>
              <a:cs typeface="+mn-cs"/>
              <a:sym typeface="Helvetica Light"/>
            </a:endParaRPr>
          </a:p>
        </p:txBody>
      </p:sp>
      <p:sp>
        <p:nvSpPr>
          <p:cNvPr id="3" name="Title 2">
            <a:extLst>
              <a:ext uri="{FF2B5EF4-FFF2-40B4-BE49-F238E27FC236}">
                <a16:creationId xmlns:a16="http://schemas.microsoft.com/office/drawing/2014/main" id="{70A11559-5A25-4104-AC6C-80217D7BE835}"/>
              </a:ext>
            </a:extLst>
          </p:cNvPr>
          <p:cNvSpPr>
            <a:spLocks noGrp="1"/>
          </p:cNvSpPr>
          <p:nvPr>
            <p:ph type="title"/>
          </p:nvPr>
        </p:nvSpPr>
        <p:spPr/>
        <p:txBody>
          <a:bodyPr>
            <a:normAutofit fontScale="90000"/>
          </a:bodyPr>
          <a:lstStyle/>
          <a:p>
            <a:r>
              <a:rPr lang="en-US" err="1"/>
              <a:t>Teff</a:t>
            </a:r>
            <a:r>
              <a:rPr lang="en-US"/>
              <a:t> (limitation)</a:t>
            </a:r>
            <a:endParaRPr lang="en-US" err="1"/>
          </a:p>
        </p:txBody>
      </p:sp>
      <p:graphicFrame>
        <p:nvGraphicFramePr>
          <p:cNvPr id="6" name="Diagram 6">
            <a:extLst>
              <a:ext uri="{FF2B5EF4-FFF2-40B4-BE49-F238E27FC236}">
                <a16:creationId xmlns:a16="http://schemas.microsoft.com/office/drawing/2014/main" id="{EA2B8D0D-1303-42AA-A746-A85569289444}"/>
              </a:ext>
            </a:extLst>
          </p:cNvPr>
          <p:cNvGraphicFramePr/>
          <p:nvPr>
            <p:extLst>
              <p:ext uri="{D42A27DB-BD31-4B8C-83A1-F6EECF244321}">
                <p14:modId xmlns:p14="http://schemas.microsoft.com/office/powerpoint/2010/main" val="4075646237"/>
              </p:ext>
            </p:extLst>
          </p:nvPr>
        </p:nvGraphicFramePr>
        <p:xfrm>
          <a:off x="898583" y="1598469"/>
          <a:ext cx="7515871" cy="72484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Arrow: Left 3">
            <a:extLst>
              <a:ext uri="{FF2B5EF4-FFF2-40B4-BE49-F238E27FC236}">
                <a16:creationId xmlns:a16="http://schemas.microsoft.com/office/drawing/2014/main" id="{E22BBD9B-89B6-4A64-B887-9E7253C05DBA}"/>
              </a:ext>
            </a:extLst>
          </p:cNvPr>
          <p:cNvSpPr/>
          <p:nvPr/>
        </p:nvSpPr>
        <p:spPr>
          <a:xfrm>
            <a:off x="8123623" y="2467830"/>
            <a:ext cx="1366611" cy="937458"/>
          </a:xfrm>
          <a:prstGeom prst="leftArrow">
            <a:avLst/>
          </a:prstGeom>
          <a:ln/>
        </p:spPr>
        <p:style>
          <a:lnRef idx="2">
            <a:schemeClr val="accent5"/>
          </a:lnRef>
          <a:fillRef idx="1">
            <a:schemeClr val="lt1"/>
          </a:fillRef>
          <a:effectRef idx="0">
            <a:schemeClr val="accent5"/>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algn="ctr" defTabSz="584200" fontAlgn="auto" latinLnBrk="0" hangingPunct="0">
              <a:buClrTx/>
              <a:buSzTx/>
              <a:buNone/>
              <a:tabLst/>
            </a:pPr>
            <a:r>
              <a:rPr lang="en-US" sz="2400">
                <a:solidFill>
                  <a:srgbClr val="000000"/>
                </a:solidFill>
              </a:rPr>
              <a:t>input</a:t>
            </a:r>
            <a:endParaRPr lang="en-US"/>
          </a:p>
        </p:txBody>
      </p:sp>
    </p:spTree>
    <p:extLst>
      <p:ext uri="{BB962C8B-B14F-4D97-AF65-F5344CB8AC3E}">
        <p14:creationId xmlns:p14="http://schemas.microsoft.com/office/powerpoint/2010/main" val="299959518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A83FD2-7048-48B1-9710-C443CA56767C}"/>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575F6F07-B392-4245-A342-9CF79FDA6324}"/>
              </a:ext>
            </a:extLst>
          </p:cNvPr>
          <p:cNvSpPr>
            <a:spLocks noGrp="1"/>
          </p:cNvSpPr>
          <p:nvPr>
            <p:ph type="title"/>
          </p:nvPr>
        </p:nvSpPr>
        <p:spPr/>
        <p:txBody>
          <a:bodyPr>
            <a:normAutofit fontScale="90000"/>
          </a:bodyPr>
          <a:lstStyle/>
          <a:p>
            <a:r>
              <a:rPr lang="en-US"/>
              <a:t>Perspective</a:t>
            </a:r>
          </a:p>
        </p:txBody>
      </p:sp>
      <p:sp>
        <p:nvSpPr>
          <p:cNvPr id="4" name="Text Placeholder 3">
            <a:extLst>
              <a:ext uri="{FF2B5EF4-FFF2-40B4-BE49-F238E27FC236}">
                <a16:creationId xmlns:a16="http://schemas.microsoft.com/office/drawing/2014/main" id="{2D1EB648-AC5C-4653-9C12-BCD9B0DAD4FD}"/>
              </a:ext>
            </a:extLst>
          </p:cNvPr>
          <p:cNvSpPr>
            <a:spLocks noGrp="1"/>
          </p:cNvSpPr>
          <p:nvPr>
            <p:ph type="body" idx="1"/>
          </p:nvPr>
        </p:nvSpPr>
        <p:spPr/>
        <p:txBody>
          <a:bodyPr/>
          <a:lstStyle/>
          <a:p>
            <a:r>
              <a:rPr lang="en-US"/>
              <a:t>Currently you need to modify python codes in various location to change what your are retrieving</a:t>
            </a:r>
          </a:p>
          <a:p>
            <a:endParaRPr lang="en-US"/>
          </a:p>
          <a:p>
            <a:r>
              <a:rPr lang="en-US"/>
              <a:t>Goal: input file for the python code</a:t>
            </a:r>
          </a:p>
        </p:txBody>
      </p:sp>
    </p:spTree>
    <p:extLst>
      <p:ext uri="{BB962C8B-B14F-4D97-AF65-F5344CB8AC3E}">
        <p14:creationId xmlns:p14="http://schemas.microsoft.com/office/powerpoint/2010/main" val="929499809"/>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9D2DCE8-8FDA-4140-A2EC-2F1B10A64F98}"/>
              </a:ext>
            </a:extLst>
          </p:cNvPr>
          <p:cNvSpPr>
            <a:spLocks noGrp="1"/>
          </p:cNvSpPr>
          <p:nvPr>
            <p:ph type="body" sz="quarter" idx="13"/>
          </p:nvPr>
        </p:nvSpPr>
        <p:spPr/>
        <p:txBody>
          <a:bodyPr/>
          <a:lstStyle/>
          <a:p>
            <a:endParaRPr lang="en-US"/>
          </a:p>
        </p:txBody>
      </p:sp>
      <p:sp>
        <p:nvSpPr>
          <p:cNvPr id="3" name="Title 2">
            <a:extLst>
              <a:ext uri="{FF2B5EF4-FFF2-40B4-BE49-F238E27FC236}">
                <a16:creationId xmlns:a16="http://schemas.microsoft.com/office/drawing/2014/main" id="{52FEFEA4-20CD-4A89-BB85-7E36C29D855C}"/>
              </a:ext>
            </a:extLst>
          </p:cNvPr>
          <p:cNvSpPr>
            <a:spLocks noGrp="1"/>
          </p:cNvSpPr>
          <p:nvPr>
            <p:ph type="title"/>
          </p:nvPr>
        </p:nvSpPr>
        <p:spPr/>
        <p:txBody>
          <a:bodyPr>
            <a:normAutofit fontScale="90000"/>
          </a:bodyPr>
          <a:lstStyle/>
          <a:p>
            <a:r>
              <a:rPr lang="en-US"/>
              <a:t>Applications on extra solar objects</a:t>
            </a:r>
          </a:p>
        </p:txBody>
      </p:sp>
      <p:sp>
        <p:nvSpPr>
          <p:cNvPr id="4" name="Text Placeholder 3">
            <a:extLst>
              <a:ext uri="{FF2B5EF4-FFF2-40B4-BE49-F238E27FC236}">
                <a16:creationId xmlns:a16="http://schemas.microsoft.com/office/drawing/2014/main" id="{ABF04EB5-6299-4724-9560-50F38DA32BF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25250255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MultiNest for NEMESIS:…"/>
          <p:cNvSpPr txBox="1">
            <a:spLocks noGrp="1"/>
          </p:cNvSpPr>
          <p:nvPr>
            <p:ph type="body" sz="half" idx="1"/>
          </p:nvPr>
        </p:nvSpPr>
        <p:spPr>
          <a:xfrm>
            <a:off x="834752" y="803783"/>
            <a:ext cx="11335296" cy="2714596"/>
          </a:xfrm>
          <a:prstGeom prst="rect">
            <a:avLst/>
          </a:prstGeom>
        </p:spPr>
        <p:txBody>
          <a:bodyPr/>
          <a:lstStyle/>
          <a:p>
            <a:pPr defTabSz="537463">
              <a:defRPr sz="5612"/>
            </a:pPr>
            <a:r>
              <a:t>MultiNest for NEMESIS:</a:t>
            </a:r>
            <a:br/>
            <a:r>
              <a:t> </a:t>
            </a:r>
          </a:p>
          <a:p>
            <a:pPr defTabSz="537463">
              <a:defRPr sz="4140">
                <a:solidFill>
                  <a:srgbClr val="A6AAA9"/>
                </a:solidFill>
              </a:defRPr>
            </a:pPr>
            <a:r>
              <a:t>An intro to ellipsoidal nested sampling with NEMESIS, including examples and installation</a:t>
            </a:r>
          </a:p>
        </p:txBody>
      </p:sp>
      <p:sp>
        <p:nvSpPr>
          <p:cNvPr id="140" name="Ryan Garland…"/>
          <p:cNvSpPr txBox="1"/>
          <p:nvPr/>
        </p:nvSpPr>
        <p:spPr>
          <a:xfrm>
            <a:off x="3624668" y="4855633"/>
            <a:ext cx="3447447" cy="19050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pPr>
              <a:spcBef>
                <a:spcPts val="1400"/>
              </a:spcBef>
              <a:defRPr sz="2800" i="1" spc="28">
                <a:solidFill>
                  <a:srgbClr val="5C5C5C"/>
                </a:solidFill>
                <a:latin typeface="Iowan Old Style"/>
                <a:ea typeface="Iowan Old Style"/>
                <a:cs typeface="Iowan Old Style"/>
                <a:sym typeface="Iowan Old Style"/>
              </a:defRPr>
            </a:pPr>
            <a:r>
              <a:t>Ryan Garland </a:t>
            </a:r>
          </a:p>
          <a:p>
            <a:pPr>
              <a:spcBef>
                <a:spcPts val="1400"/>
              </a:spcBef>
              <a:defRPr sz="2800" i="1" spc="28">
                <a:solidFill>
                  <a:srgbClr val="5C5C5C"/>
                </a:solidFill>
                <a:latin typeface="Iowan Old Style"/>
                <a:ea typeface="Iowan Old Style"/>
                <a:cs typeface="Iowan Old Style"/>
                <a:sym typeface="Iowan Old Style"/>
              </a:defRPr>
            </a:pPr>
            <a:r>
              <a:t>&amp;</a:t>
            </a:r>
          </a:p>
          <a:p>
            <a:pPr>
              <a:spcBef>
                <a:spcPts val="1400"/>
              </a:spcBef>
              <a:defRPr sz="2800" i="1" spc="28">
                <a:solidFill>
                  <a:srgbClr val="5C5C5C"/>
                </a:solidFill>
                <a:latin typeface="Iowan Old Style"/>
                <a:ea typeface="Iowan Old Style"/>
                <a:cs typeface="Iowan Old Style"/>
                <a:sym typeface="Iowan Old Style"/>
              </a:defRPr>
            </a:pPr>
            <a:r>
              <a:t>Prof. Patrick G.J. Irwin</a:t>
            </a:r>
          </a:p>
        </p:txBody>
      </p:sp>
      <p:sp>
        <p:nvSpPr>
          <p:cNvPr id="141" name="Line"/>
          <p:cNvSpPr/>
          <p:nvPr/>
        </p:nvSpPr>
        <p:spPr>
          <a:xfrm flipV="1">
            <a:off x="1082276" y="4053655"/>
            <a:ext cx="10840247" cy="2"/>
          </a:xfrm>
          <a:prstGeom prst="line">
            <a:avLst/>
          </a:prstGeom>
          <a:ln w="38100" cap="rnd">
            <a:solidFill>
              <a:srgbClr val="747676"/>
            </a:solidFill>
            <a:custDash>
              <a:ds d="100000" sp="200000"/>
            </a:custDash>
          </a:ln>
        </p:spPr>
        <p:txBody>
          <a:bodyPr lIns="50800" tIns="50800" rIns="50800" bIns="50800" anchor="ctr"/>
          <a:lstStyle/>
          <a:p>
            <a:pPr algn="l" defTabSz="457200">
              <a:defRPr sz="1200">
                <a:latin typeface="Helvetica"/>
                <a:ea typeface="Helvetica"/>
                <a:cs typeface="Helvetica"/>
                <a:sym typeface="Helvetica"/>
              </a:defRPr>
            </a:pPr>
            <a:endParaRPr/>
          </a:p>
        </p:txBody>
      </p:sp>
      <p:pic>
        <p:nvPicPr>
          <p:cNvPr id="142" name="Image" descr="Image"/>
          <p:cNvPicPr>
            <a:picLocks noChangeAspect="1"/>
          </p:cNvPicPr>
          <p:nvPr/>
        </p:nvPicPr>
        <p:blipFill>
          <a:blip r:embed="rId2">
            <a:extLst/>
          </a:blip>
          <a:stretch>
            <a:fillRect/>
          </a:stretch>
        </p:blipFill>
        <p:spPr>
          <a:xfrm>
            <a:off x="7339400" y="4588933"/>
            <a:ext cx="2040732" cy="2438401"/>
          </a:xfrm>
          <a:prstGeom prst="rect">
            <a:avLst/>
          </a:prstGeom>
          <a:ln w="12700">
            <a:miter lim="400000"/>
          </a:ln>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935FD4-6BCF-482F-9B58-F922D23567CC}"/>
              </a:ext>
            </a:extLst>
          </p:cNvPr>
          <p:cNvSpPr>
            <a:spLocks noGrp="1"/>
          </p:cNvSpPr>
          <p:nvPr>
            <p:ph type="title"/>
          </p:nvPr>
        </p:nvSpPr>
        <p:spPr/>
        <p:txBody>
          <a:bodyPr>
            <a:normAutofit fontScale="90000"/>
          </a:bodyPr>
          <a:lstStyle/>
          <a:p>
            <a:r>
              <a:rPr lang="en-US" dirty="0">
                <a:ea typeface="+mn-lt"/>
                <a:cs typeface="+mn-lt"/>
              </a:rPr>
              <a:t>Application to Exoplanet Atmospheres</a:t>
            </a:r>
            <a:br>
              <a:rPr lang="en-US" dirty="0">
                <a:ea typeface="+mn-lt"/>
                <a:cs typeface="+mn-lt"/>
              </a:rPr>
            </a:br>
            <a:r>
              <a:rPr lang="en-US" sz="6000" dirty="0"/>
              <a:t>Jake Taylor (@</a:t>
            </a:r>
            <a:r>
              <a:rPr lang="en-US" sz="6000" dirty="0" err="1"/>
              <a:t>astrojake</a:t>
            </a:r>
            <a:r>
              <a:rPr lang="en-US" sz="6000" dirty="0"/>
              <a:t>)</a:t>
            </a:r>
            <a:br>
              <a:rPr lang="en-US" sz="6000" dirty="0"/>
            </a:br>
            <a:r>
              <a:rPr lang="en-US" sz="4800" i="1" dirty="0"/>
              <a:t>University of Oxford</a:t>
            </a:r>
            <a:endParaRPr lang="en-US" dirty="0"/>
          </a:p>
        </p:txBody>
      </p:sp>
    </p:spTree>
    <p:extLst>
      <p:ext uri="{BB962C8B-B14F-4D97-AF65-F5344CB8AC3E}">
        <p14:creationId xmlns:p14="http://schemas.microsoft.com/office/powerpoint/2010/main" val="419311388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B7D02-A74A-42D9-9ECB-78A8EBD120BD}"/>
              </a:ext>
            </a:extLst>
          </p:cNvPr>
          <p:cNvSpPr>
            <a:spLocks noGrp="1"/>
          </p:cNvSpPr>
          <p:nvPr>
            <p:ph type="title"/>
          </p:nvPr>
        </p:nvSpPr>
        <p:spPr/>
        <p:txBody>
          <a:bodyPr/>
          <a:lstStyle/>
          <a:p>
            <a:r>
              <a:rPr lang="en-US"/>
              <a:t>JWST</a:t>
            </a:r>
          </a:p>
        </p:txBody>
      </p:sp>
      <p:sp>
        <p:nvSpPr>
          <p:cNvPr id="3" name="Text Placeholder 2">
            <a:extLst>
              <a:ext uri="{FF2B5EF4-FFF2-40B4-BE49-F238E27FC236}">
                <a16:creationId xmlns:a16="http://schemas.microsoft.com/office/drawing/2014/main" id="{588FE9BD-A585-45DF-8A86-C6354B62BDFD}"/>
              </a:ext>
            </a:extLst>
          </p:cNvPr>
          <p:cNvSpPr>
            <a:spLocks noGrp="1"/>
          </p:cNvSpPr>
          <p:nvPr>
            <p:ph type="body" idx="1"/>
          </p:nvPr>
        </p:nvSpPr>
        <p:spPr>
          <a:xfrm>
            <a:off x="952500" y="2902747"/>
            <a:ext cx="11099800" cy="3620291"/>
          </a:xfrm>
        </p:spPr>
        <p:txBody>
          <a:bodyPr>
            <a:normAutofit fontScale="85000" lnSpcReduction="10000"/>
          </a:bodyPr>
          <a:lstStyle/>
          <a:p>
            <a:r>
              <a:rPr lang="en-US"/>
              <a:t>Project changed due to launch delay :( </a:t>
            </a:r>
          </a:p>
          <a:p>
            <a:pPr marL="0" indent="0">
              <a:buNone/>
            </a:pPr>
            <a:r>
              <a:rPr lang="en-US"/>
              <a:t>What was the original plan?</a:t>
            </a:r>
          </a:p>
          <a:p>
            <a:pPr>
              <a:buFont typeface="Arial"/>
              <a:buChar char="•"/>
            </a:pPr>
            <a:r>
              <a:rPr lang="en-US"/>
              <a:t>Work with ERS data; transmission, eclipse and phase curve</a:t>
            </a:r>
          </a:p>
          <a:p>
            <a:pPr>
              <a:buFont typeface="Arial"/>
            </a:pPr>
            <a:r>
              <a:rPr lang="en-US"/>
              <a:t>Develop proposal with our own science goals</a:t>
            </a:r>
          </a:p>
          <a:p>
            <a:endParaRPr lang="en-US"/>
          </a:p>
        </p:txBody>
      </p:sp>
    </p:spTree>
    <p:extLst>
      <p:ext uri="{BB962C8B-B14F-4D97-AF65-F5344CB8AC3E}">
        <p14:creationId xmlns:p14="http://schemas.microsoft.com/office/powerpoint/2010/main" val="2972352970"/>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B7D02-A74A-42D9-9ECB-78A8EBD120BD}"/>
              </a:ext>
            </a:extLst>
          </p:cNvPr>
          <p:cNvSpPr>
            <a:spLocks noGrp="1"/>
          </p:cNvSpPr>
          <p:nvPr>
            <p:ph type="title"/>
          </p:nvPr>
        </p:nvSpPr>
        <p:spPr/>
        <p:txBody>
          <a:bodyPr/>
          <a:lstStyle/>
          <a:p>
            <a:r>
              <a:rPr lang="en-US"/>
              <a:t>JWST</a:t>
            </a:r>
          </a:p>
        </p:txBody>
      </p:sp>
      <p:pic>
        <p:nvPicPr>
          <p:cNvPr id="6" name="Picture 6" descr="A close up of a map&#10;&#10;Description generated with very high confidence">
            <a:extLst>
              <a:ext uri="{FF2B5EF4-FFF2-40B4-BE49-F238E27FC236}">
                <a16:creationId xmlns:a16="http://schemas.microsoft.com/office/drawing/2014/main" id="{72D68F15-08B7-4485-98CB-E7EF2CB9A098}"/>
              </a:ext>
            </a:extLst>
          </p:cNvPr>
          <p:cNvPicPr>
            <a:picLocks noChangeAspect="1"/>
          </p:cNvPicPr>
          <p:nvPr/>
        </p:nvPicPr>
        <p:blipFill>
          <a:blip r:embed="rId2"/>
          <a:stretch>
            <a:fillRect/>
          </a:stretch>
        </p:blipFill>
        <p:spPr>
          <a:xfrm>
            <a:off x="892145" y="2562833"/>
            <a:ext cx="11821809" cy="6219331"/>
          </a:xfrm>
          <a:prstGeom prst="rect">
            <a:avLst/>
          </a:prstGeom>
        </p:spPr>
      </p:pic>
    </p:spTree>
    <p:extLst>
      <p:ext uri="{BB962C8B-B14F-4D97-AF65-F5344CB8AC3E}">
        <p14:creationId xmlns:p14="http://schemas.microsoft.com/office/powerpoint/2010/main" val="4254143345"/>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8D035-B251-4916-8BA9-D8C07F8ABCF7}"/>
              </a:ext>
            </a:extLst>
          </p:cNvPr>
          <p:cNvSpPr>
            <a:spLocks noGrp="1"/>
          </p:cNvSpPr>
          <p:nvPr>
            <p:ph type="title"/>
          </p:nvPr>
        </p:nvSpPr>
        <p:spPr/>
        <p:txBody>
          <a:bodyPr/>
          <a:lstStyle/>
          <a:p>
            <a:r>
              <a:rPr lang="en-US"/>
              <a:t>Ultra Hot </a:t>
            </a:r>
            <a:r>
              <a:rPr lang="en-US" err="1"/>
              <a:t>Jupiters</a:t>
            </a:r>
          </a:p>
        </p:txBody>
      </p:sp>
      <p:sp>
        <p:nvSpPr>
          <p:cNvPr id="3" name="Text Placeholder 2">
            <a:extLst>
              <a:ext uri="{FF2B5EF4-FFF2-40B4-BE49-F238E27FC236}">
                <a16:creationId xmlns:a16="http://schemas.microsoft.com/office/drawing/2014/main" id="{B6BD1DEF-CFEF-4A4A-902B-41DCCD5F5814}"/>
              </a:ext>
            </a:extLst>
          </p:cNvPr>
          <p:cNvSpPr>
            <a:spLocks noGrp="1"/>
          </p:cNvSpPr>
          <p:nvPr>
            <p:ph type="body" idx="1"/>
          </p:nvPr>
        </p:nvSpPr>
        <p:spPr/>
        <p:txBody>
          <a:bodyPr/>
          <a:lstStyle/>
          <a:p>
            <a:r>
              <a:rPr lang="en-US" err="1"/>
              <a:t>Teff</a:t>
            </a:r>
            <a:r>
              <a:rPr lang="en-US"/>
              <a:t> &gt; 2000 K</a:t>
            </a:r>
          </a:p>
          <a:p>
            <a:r>
              <a:rPr lang="en-US" err="1"/>
              <a:t>Theorised</a:t>
            </a:r>
            <a:r>
              <a:rPr lang="en-US"/>
              <a:t> to have temperature inversion (Hubeny+03,Fortney+08)</a:t>
            </a:r>
          </a:p>
          <a:p>
            <a:r>
              <a:rPr lang="en-US"/>
              <a:t>Recent observations have been inconclusive either finding no inversion (Madhusudhan+11), some finding inversions (Evans+17, Mansfield+18), and some finding blackbody spectrum is best fit (Crossfield+17,Parmentier+18) </a:t>
            </a:r>
          </a:p>
        </p:txBody>
      </p:sp>
    </p:spTree>
    <p:extLst>
      <p:ext uri="{BB962C8B-B14F-4D97-AF65-F5344CB8AC3E}">
        <p14:creationId xmlns:p14="http://schemas.microsoft.com/office/powerpoint/2010/main" val="4209164811"/>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0A643-3A43-4D32-853F-B16BFBAB87F3}"/>
              </a:ext>
            </a:extLst>
          </p:cNvPr>
          <p:cNvSpPr>
            <a:spLocks noGrp="1"/>
          </p:cNvSpPr>
          <p:nvPr>
            <p:ph type="title"/>
          </p:nvPr>
        </p:nvSpPr>
        <p:spPr>
          <a:xfrm>
            <a:off x="952500" y="444500"/>
            <a:ext cx="11099800" cy="2159000"/>
          </a:xfrm>
        </p:spPr>
        <p:txBody>
          <a:bodyPr/>
          <a:lstStyle/>
          <a:p>
            <a:r>
              <a:rPr lang="en-US"/>
              <a:t>WASP 121b</a:t>
            </a:r>
          </a:p>
        </p:txBody>
      </p:sp>
      <p:sp>
        <p:nvSpPr>
          <p:cNvPr id="3" name="Text Placeholder 2">
            <a:extLst>
              <a:ext uri="{FF2B5EF4-FFF2-40B4-BE49-F238E27FC236}">
                <a16:creationId xmlns:a16="http://schemas.microsoft.com/office/drawing/2014/main" id="{81BD4F9B-E503-4E17-A7E8-36749BC08507}"/>
              </a:ext>
            </a:extLst>
          </p:cNvPr>
          <p:cNvSpPr>
            <a:spLocks noGrp="1"/>
          </p:cNvSpPr>
          <p:nvPr>
            <p:ph type="body" idx="1"/>
          </p:nvPr>
        </p:nvSpPr>
        <p:spPr>
          <a:xfrm>
            <a:off x="952500" y="2603500"/>
            <a:ext cx="11099800" cy="6286500"/>
          </a:xfrm>
        </p:spPr>
        <p:txBody>
          <a:bodyPr/>
          <a:lstStyle/>
          <a:p>
            <a:r>
              <a:rPr lang="en-US"/>
              <a:t>•Ultra Hot Jupiter orbiting just outside the Roche limit</a:t>
            </a:r>
          </a:p>
          <a:p>
            <a:pPr marL="347345"/>
            <a:r>
              <a:rPr lang="en-US"/>
              <a:t>•Effective temperature of ~ 2500K</a:t>
            </a:r>
          </a:p>
          <a:p>
            <a:pPr marL="347345"/>
            <a:r>
              <a:rPr lang="en-US"/>
              <a:t>•H2O, VO and </a:t>
            </a:r>
            <a:r>
              <a:rPr lang="en-US" err="1"/>
              <a:t>TiO</a:t>
            </a:r>
            <a:r>
              <a:rPr lang="en-US"/>
              <a:t> have been detected in its atmosphere</a:t>
            </a:r>
          </a:p>
          <a:p>
            <a:pPr marL="347345"/>
            <a:r>
              <a:rPr lang="en-US"/>
              <a:t>•Emission peak of H2O tells us there is a temperature inversion (Evans+17)</a:t>
            </a:r>
          </a:p>
          <a:p>
            <a:endParaRPr lang="en-US"/>
          </a:p>
        </p:txBody>
      </p:sp>
    </p:spTree>
    <p:extLst>
      <p:ext uri="{BB962C8B-B14F-4D97-AF65-F5344CB8AC3E}">
        <p14:creationId xmlns:p14="http://schemas.microsoft.com/office/powerpoint/2010/main" val="2934149228"/>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7DEA5-D883-4B1D-BEC0-F0DFF48C91F3}"/>
              </a:ext>
            </a:extLst>
          </p:cNvPr>
          <p:cNvSpPr>
            <a:spLocks noGrp="1"/>
          </p:cNvSpPr>
          <p:nvPr>
            <p:ph type="title"/>
          </p:nvPr>
        </p:nvSpPr>
        <p:spPr>
          <a:xfrm>
            <a:off x="952500" y="444500"/>
            <a:ext cx="11099800" cy="2159000"/>
          </a:xfrm>
        </p:spPr>
        <p:txBody>
          <a:bodyPr/>
          <a:lstStyle/>
          <a:p>
            <a:r>
              <a:rPr lang="en-US"/>
              <a:t>WASP 121b</a:t>
            </a:r>
          </a:p>
        </p:txBody>
      </p:sp>
      <p:sp>
        <p:nvSpPr>
          <p:cNvPr id="3" name="Text Placeholder 2">
            <a:extLst>
              <a:ext uri="{FF2B5EF4-FFF2-40B4-BE49-F238E27FC236}">
                <a16:creationId xmlns:a16="http://schemas.microsoft.com/office/drawing/2014/main" id="{11567C4D-7462-462A-9DC4-FD833A67BDB4}"/>
              </a:ext>
            </a:extLst>
          </p:cNvPr>
          <p:cNvSpPr>
            <a:spLocks noGrp="1"/>
          </p:cNvSpPr>
          <p:nvPr>
            <p:ph type="body" idx="1"/>
          </p:nvPr>
        </p:nvSpPr>
        <p:spPr>
          <a:xfrm>
            <a:off x="873919" y="3916906"/>
            <a:ext cx="3764913" cy="3822788"/>
          </a:xfrm>
        </p:spPr>
        <p:txBody>
          <a:bodyPr>
            <a:normAutofit fontScale="85000" lnSpcReduction="20000"/>
          </a:bodyPr>
          <a:lstStyle/>
          <a:p>
            <a:r>
              <a:rPr lang="en-US"/>
              <a:t>K-tables range: 100 – 2950K (thanks Ryan!)</a:t>
            </a:r>
          </a:p>
          <a:p>
            <a:pPr marL="347345"/>
            <a:r>
              <a:rPr lang="en-US"/>
              <a:t>CIA range 200K – 3800K</a:t>
            </a:r>
          </a:p>
          <a:p>
            <a:pPr marL="347345"/>
            <a:r>
              <a:rPr lang="en-US"/>
              <a:t>NEMESIS is fit to </a:t>
            </a:r>
            <a:r>
              <a:rPr lang="en-US" err="1"/>
              <a:t>analyse</a:t>
            </a:r>
            <a:r>
              <a:rPr lang="en-US"/>
              <a:t> the object</a:t>
            </a:r>
          </a:p>
          <a:p>
            <a:endParaRPr lang="en-US"/>
          </a:p>
        </p:txBody>
      </p:sp>
      <p:pic>
        <p:nvPicPr>
          <p:cNvPr id="4" name="Picture 4" descr="A close up of a map&#10;&#10;Description generated with high confidence">
            <a:extLst>
              <a:ext uri="{FF2B5EF4-FFF2-40B4-BE49-F238E27FC236}">
                <a16:creationId xmlns:a16="http://schemas.microsoft.com/office/drawing/2014/main" id="{6EB524B2-B533-4D81-BD45-DFAF50F690AB}"/>
              </a:ext>
            </a:extLst>
          </p:cNvPr>
          <p:cNvPicPr>
            <a:picLocks noChangeAspect="1"/>
          </p:cNvPicPr>
          <p:nvPr/>
        </p:nvPicPr>
        <p:blipFill>
          <a:blip r:embed="rId2"/>
          <a:stretch>
            <a:fillRect/>
          </a:stretch>
        </p:blipFill>
        <p:spPr>
          <a:xfrm>
            <a:off x="5353731" y="2945265"/>
            <a:ext cx="6838137" cy="5139852"/>
          </a:xfrm>
          <a:prstGeom prst="rect">
            <a:avLst/>
          </a:prstGeom>
        </p:spPr>
      </p:pic>
    </p:spTree>
    <p:extLst>
      <p:ext uri="{BB962C8B-B14F-4D97-AF65-F5344CB8AC3E}">
        <p14:creationId xmlns:p14="http://schemas.microsoft.com/office/powerpoint/2010/main" val="2918945639"/>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DBB52-BA0F-43DD-BA8F-4BF8DEB43A04}"/>
              </a:ext>
            </a:extLst>
          </p:cNvPr>
          <p:cNvSpPr>
            <a:spLocks noGrp="1"/>
          </p:cNvSpPr>
          <p:nvPr>
            <p:ph type="title"/>
          </p:nvPr>
        </p:nvSpPr>
        <p:spPr/>
        <p:txBody>
          <a:bodyPr/>
          <a:lstStyle/>
          <a:p>
            <a:r>
              <a:rPr lang="en-US"/>
              <a:t>WASP 121b</a:t>
            </a:r>
          </a:p>
        </p:txBody>
      </p:sp>
      <p:sp>
        <p:nvSpPr>
          <p:cNvPr id="3" name="Text Placeholder 2">
            <a:extLst>
              <a:ext uri="{FF2B5EF4-FFF2-40B4-BE49-F238E27FC236}">
                <a16:creationId xmlns:a16="http://schemas.microsoft.com/office/drawing/2014/main" id="{3725CB02-2536-44F6-990E-76EE3889C03B}"/>
              </a:ext>
            </a:extLst>
          </p:cNvPr>
          <p:cNvSpPr>
            <a:spLocks noGrp="1"/>
          </p:cNvSpPr>
          <p:nvPr>
            <p:ph type="body" idx="1"/>
          </p:nvPr>
        </p:nvSpPr>
        <p:spPr/>
        <p:txBody>
          <a:bodyPr/>
          <a:lstStyle/>
          <a:p>
            <a:r>
              <a:rPr lang="en-US"/>
              <a:t>Issues with studying ultra Hot </a:t>
            </a:r>
            <a:r>
              <a:rPr lang="en-US" err="1"/>
              <a:t>Jupiters</a:t>
            </a:r>
            <a:r>
              <a:rPr lang="en-US"/>
              <a:t> with NEMESIS:</a:t>
            </a:r>
          </a:p>
          <a:p>
            <a:pPr marL="347345"/>
            <a:r>
              <a:rPr lang="en-US"/>
              <a:t>Objects are similar temperature regime to stellar atmospheres so need to consider new opacity sources</a:t>
            </a:r>
          </a:p>
          <a:p>
            <a:pPr marL="347345"/>
            <a:r>
              <a:rPr lang="en-US"/>
              <a:t>NS version of code current TP profile doesn't account for inversions, currently in progress.</a:t>
            </a:r>
          </a:p>
          <a:p>
            <a:endParaRPr lang="en-US"/>
          </a:p>
        </p:txBody>
      </p:sp>
    </p:spTree>
    <p:extLst>
      <p:ext uri="{BB962C8B-B14F-4D97-AF65-F5344CB8AC3E}">
        <p14:creationId xmlns:p14="http://schemas.microsoft.com/office/powerpoint/2010/main" val="587907265"/>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952D84-1123-45B0-BF62-5EDA2FB9BE98}"/>
              </a:ext>
            </a:extLst>
          </p:cNvPr>
          <p:cNvSpPr>
            <a:spLocks noGrp="1"/>
          </p:cNvSpPr>
          <p:nvPr>
            <p:ph type="title"/>
          </p:nvPr>
        </p:nvSpPr>
        <p:spPr/>
        <p:txBody>
          <a:bodyPr/>
          <a:lstStyle/>
          <a:p>
            <a:r>
              <a:rPr lang="en-US"/>
              <a:t>H- Opacity</a:t>
            </a:r>
          </a:p>
        </p:txBody>
      </p:sp>
      <p:sp>
        <p:nvSpPr>
          <p:cNvPr id="3" name="Text Placeholder 2">
            <a:extLst>
              <a:ext uri="{FF2B5EF4-FFF2-40B4-BE49-F238E27FC236}">
                <a16:creationId xmlns:a16="http://schemas.microsoft.com/office/drawing/2014/main" id="{FBDD0EF4-0F72-45B2-8B7D-7E9FCE0107C6}"/>
              </a:ext>
            </a:extLst>
          </p:cNvPr>
          <p:cNvSpPr>
            <a:spLocks noGrp="1"/>
          </p:cNvSpPr>
          <p:nvPr>
            <p:ph type="body" idx="1"/>
          </p:nvPr>
        </p:nvSpPr>
        <p:spPr>
          <a:xfrm>
            <a:off x="952500" y="3420718"/>
            <a:ext cx="11099800" cy="3035299"/>
          </a:xfrm>
        </p:spPr>
        <p:txBody>
          <a:bodyPr>
            <a:normAutofit/>
          </a:bodyPr>
          <a:lstStyle/>
          <a:p>
            <a:r>
              <a:rPr lang="en-US" dirty="0" err="1"/>
              <a:t>Ionisation</a:t>
            </a:r>
            <a:r>
              <a:rPr lang="en-US" dirty="0"/>
              <a:t> of metals in atmosphere generate electrons</a:t>
            </a:r>
          </a:p>
          <a:p>
            <a:r>
              <a:rPr lang="en-US" dirty="0"/>
              <a:t>H</a:t>
            </a:r>
            <a:r>
              <a:rPr lang="en-US" sz="1600" dirty="0"/>
              <a:t>2</a:t>
            </a:r>
            <a:r>
              <a:rPr lang="en-US" dirty="0"/>
              <a:t> dissociates to 2H in high temperatures, electrons and H interact which cause H- opacity (Arcangeli+18)</a:t>
            </a:r>
          </a:p>
          <a:p>
            <a:endParaRPr lang="en-US" dirty="0"/>
          </a:p>
          <a:p>
            <a:endParaRPr lang="en-US"/>
          </a:p>
        </p:txBody>
      </p:sp>
      <p:pic>
        <p:nvPicPr>
          <p:cNvPr id="4" name="Picture 4" descr="A close up of a map&#10;&#10;Description generated with very high confidence">
            <a:extLst>
              <a:ext uri="{FF2B5EF4-FFF2-40B4-BE49-F238E27FC236}">
                <a16:creationId xmlns:a16="http://schemas.microsoft.com/office/drawing/2014/main" id="{F6940326-B1AD-4DF5-A34D-C4689A6A5473}"/>
              </a:ext>
            </a:extLst>
          </p:cNvPr>
          <p:cNvPicPr>
            <a:picLocks noChangeAspect="1"/>
          </p:cNvPicPr>
          <p:nvPr/>
        </p:nvPicPr>
        <p:blipFill>
          <a:blip r:embed="rId2"/>
          <a:stretch>
            <a:fillRect/>
          </a:stretch>
        </p:blipFill>
        <p:spPr>
          <a:xfrm>
            <a:off x="1565030" y="5118411"/>
            <a:ext cx="10640578" cy="4003928"/>
          </a:xfrm>
          <a:prstGeom prst="rect">
            <a:avLst/>
          </a:prstGeom>
        </p:spPr>
      </p:pic>
      <p:sp>
        <p:nvSpPr>
          <p:cNvPr id="6" name="TextBox 5">
            <a:extLst>
              <a:ext uri="{FF2B5EF4-FFF2-40B4-BE49-F238E27FC236}">
                <a16:creationId xmlns:a16="http://schemas.microsoft.com/office/drawing/2014/main" id="{615C93A3-4D51-4F59-9C20-B794D40DEFC1}"/>
              </a:ext>
            </a:extLst>
          </p:cNvPr>
          <p:cNvSpPr txBox="1"/>
          <p:nvPr/>
        </p:nvSpPr>
        <p:spPr>
          <a:xfrm>
            <a:off x="7836214" y="9010758"/>
            <a:ext cx="3463188"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pPr marL="0" marR="0" indent="0" algn="ctr" defTabSz="584200" rtl="0" fontAlgn="auto" latinLnBrk="0" hangingPunct="0">
              <a:lnSpc>
                <a:spcPct val="100000"/>
              </a:lnSpc>
              <a:spcBef>
                <a:spcPts val="0"/>
              </a:spcBef>
              <a:spcAft>
                <a:spcPts val="0"/>
              </a:spcAft>
              <a:buClrTx/>
              <a:buSzTx/>
              <a:buFontTx/>
              <a:buNone/>
              <a:tabLst/>
            </a:pPr>
            <a:r>
              <a:rPr lang="en-US"/>
              <a:t>Parmentier+18</a:t>
            </a:r>
            <a:endParaRPr kumimoji="0" lang="en-US" sz="3600" b="0" i="0" u="none" strike="noStrike" cap="none" spc="0" normalizeH="0" baseline="0">
              <a:ln>
                <a:noFill/>
              </a:ln>
              <a:solidFill>
                <a:srgbClr val="000000"/>
              </a:solidFill>
              <a:effectLst/>
              <a:uFillTx/>
              <a:latin typeface="+mn-lt"/>
              <a:ea typeface="+mn-ea"/>
              <a:cs typeface="+mn-cs"/>
              <a:sym typeface="Helvetica Light"/>
            </a:endParaRPr>
          </a:p>
        </p:txBody>
      </p:sp>
      <p:sp>
        <p:nvSpPr>
          <p:cNvPr id="7" name="TextBox 6">
            <a:extLst>
              <a:ext uri="{FF2B5EF4-FFF2-40B4-BE49-F238E27FC236}">
                <a16:creationId xmlns:a16="http://schemas.microsoft.com/office/drawing/2014/main" id="{AB0A8F8B-FF77-42EA-9FB2-E9C68457CDE3}"/>
              </a:ext>
            </a:extLst>
          </p:cNvPr>
          <p:cNvSpPr txBox="1"/>
          <p:nvPr/>
        </p:nvSpPr>
        <p:spPr>
          <a:xfrm>
            <a:off x="2347064" y="9011074"/>
            <a:ext cx="4003180"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a:t>Bell+78; John 88</a:t>
            </a:r>
            <a:endParaRPr lang="en-US" sz="3600" b="0" i="0" u="none" strike="noStrike" cap="none" spc="0" baseline="0">
              <a:solidFill>
                <a:srgbClr val="000000"/>
              </a:solidFill>
              <a:latin typeface="+mn-lt"/>
              <a:ea typeface="+mn-ea"/>
              <a:cs typeface="+mn-cs"/>
            </a:endParaRPr>
          </a:p>
        </p:txBody>
      </p:sp>
    </p:spTree>
    <p:extLst>
      <p:ext uri="{BB962C8B-B14F-4D97-AF65-F5344CB8AC3E}">
        <p14:creationId xmlns:p14="http://schemas.microsoft.com/office/powerpoint/2010/main" val="345468899"/>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57E1DD-573F-47E3-A35A-938064D68604}"/>
              </a:ext>
            </a:extLst>
          </p:cNvPr>
          <p:cNvSpPr>
            <a:spLocks noGrp="1"/>
          </p:cNvSpPr>
          <p:nvPr>
            <p:ph type="title"/>
          </p:nvPr>
        </p:nvSpPr>
        <p:spPr/>
        <p:txBody>
          <a:bodyPr/>
          <a:lstStyle/>
          <a:p>
            <a:r>
              <a:rPr lang="en-US" dirty="0"/>
              <a:t>Future/Goals</a:t>
            </a:r>
          </a:p>
        </p:txBody>
      </p:sp>
      <p:sp>
        <p:nvSpPr>
          <p:cNvPr id="3" name="Text Placeholder 2">
            <a:extLst>
              <a:ext uri="{FF2B5EF4-FFF2-40B4-BE49-F238E27FC236}">
                <a16:creationId xmlns:a16="http://schemas.microsoft.com/office/drawing/2014/main" id="{74239A7E-0003-46E4-9EC0-A85BC9D379D1}"/>
              </a:ext>
            </a:extLst>
          </p:cNvPr>
          <p:cNvSpPr>
            <a:spLocks noGrp="1"/>
          </p:cNvSpPr>
          <p:nvPr>
            <p:ph type="body" idx="1"/>
          </p:nvPr>
        </p:nvSpPr>
        <p:spPr/>
        <p:txBody>
          <a:bodyPr/>
          <a:lstStyle/>
          <a:p>
            <a:r>
              <a:rPr lang="en-US" dirty="0"/>
              <a:t>Perform retrievals with H- opacity and compare with published spectra to check correct implementation</a:t>
            </a:r>
          </a:p>
          <a:p>
            <a:r>
              <a:rPr lang="en-US" dirty="0"/>
              <a:t>Implement TP profile that can solve for inversions (currently TP profile is for non-irradiated planets)</a:t>
            </a:r>
          </a:p>
          <a:p>
            <a:r>
              <a:rPr lang="en-US" dirty="0"/>
              <a:t>Try to </a:t>
            </a:r>
            <a:r>
              <a:rPr lang="en-US" dirty="0" err="1"/>
              <a:t>generalise</a:t>
            </a:r>
            <a:r>
              <a:rPr lang="en-US" dirty="0"/>
              <a:t> python wrapper more, currently hardcoded</a:t>
            </a:r>
          </a:p>
        </p:txBody>
      </p:sp>
    </p:spTree>
    <p:extLst>
      <p:ext uri="{BB962C8B-B14F-4D97-AF65-F5344CB8AC3E}">
        <p14:creationId xmlns:p14="http://schemas.microsoft.com/office/powerpoint/2010/main" val="877867033"/>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935FD4-6BCF-482F-9B58-F922D23567CC}"/>
              </a:ext>
            </a:extLst>
          </p:cNvPr>
          <p:cNvSpPr>
            <a:spLocks noGrp="1"/>
          </p:cNvSpPr>
          <p:nvPr>
            <p:ph type="title"/>
          </p:nvPr>
        </p:nvSpPr>
        <p:spPr/>
        <p:txBody>
          <a:bodyPr>
            <a:normAutofit fontScale="90000"/>
          </a:bodyPr>
          <a:lstStyle/>
          <a:p>
            <a:r>
              <a:rPr lang="en-US" b="1">
                <a:ea typeface="+mn-lt"/>
                <a:cs typeface="+mn-lt"/>
              </a:rPr>
              <a:t>Extra</a:t>
            </a:r>
            <a:r>
              <a:rPr lang="en-US" b="1"/>
              <a:t> solar terrestrial planets</a:t>
            </a:r>
            <a:br>
              <a:rPr lang="en-US" b="1"/>
            </a:br>
            <a:r>
              <a:rPr lang="en-US" sz="6000"/>
              <a:t>Joshua </a:t>
            </a:r>
            <a:br>
              <a:rPr lang="en-US" sz="6000"/>
            </a:br>
            <a:r>
              <a:rPr lang="en-US" sz="6000" err="1"/>
              <a:t>Krissansen</a:t>
            </a:r>
            <a:r>
              <a:rPr lang="en-US" sz="6000"/>
              <a:t>-Totton</a:t>
            </a:r>
            <a:br>
              <a:rPr lang="en-US" sz="6000"/>
            </a:br>
            <a:r>
              <a:rPr lang="en-US" sz="4800" i="1"/>
              <a:t>University of Washington</a:t>
            </a:r>
          </a:p>
        </p:txBody>
      </p:sp>
    </p:spTree>
    <p:extLst>
      <p:ext uri="{BB962C8B-B14F-4D97-AF65-F5344CB8AC3E}">
        <p14:creationId xmlns:p14="http://schemas.microsoft.com/office/powerpoint/2010/main" val="72173784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Part One:…"/>
          <p:cNvSpPr txBox="1">
            <a:spLocks noGrp="1"/>
          </p:cNvSpPr>
          <p:nvPr>
            <p:ph type="body" sz="half" idx="1"/>
          </p:nvPr>
        </p:nvSpPr>
        <p:spPr>
          <a:xfrm>
            <a:off x="834752" y="803783"/>
            <a:ext cx="11335296" cy="2714596"/>
          </a:xfrm>
          <a:prstGeom prst="rect">
            <a:avLst/>
          </a:prstGeom>
        </p:spPr>
        <p:txBody>
          <a:bodyPr/>
          <a:lstStyle/>
          <a:p>
            <a:pPr defTabSz="537463">
              <a:defRPr sz="5612"/>
            </a:pPr>
            <a:r>
              <a:t>Part One:</a:t>
            </a:r>
            <a:br/>
            <a:r>
              <a:t> </a:t>
            </a:r>
          </a:p>
          <a:p>
            <a:pPr defTabSz="537463">
              <a:defRPr sz="4140">
                <a:solidFill>
                  <a:srgbClr val="A6AAA9"/>
                </a:solidFill>
              </a:defRPr>
            </a:pPr>
            <a:r>
              <a:t>An introduction to </a:t>
            </a:r>
          </a:p>
          <a:p>
            <a:pPr defTabSz="537463">
              <a:defRPr sz="4140">
                <a:solidFill>
                  <a:srgbClr val="A6AAA9"/>
                </a:solidFill>
              </a:defRPr>
            </a:pPr>
            <a:r>
              <a:t>Nested Sampling &amp; MultiNest</a:t>
            </a:r>
          </a:p>
        </p:txBody>
      </p:sp>
      <p:sp>
        <p:nvSpPr>
          <p:cNvPr id="145" name="Line"/>
          <p:cNvSpPr/>
          <p:nvPr/>
        </p:nvSpPr>
        <p:spPr>
          <a:xfrm flipV="1">
            <a:off x="1082276" y="4053655"/>
            <a:ext cx="10840247" cy="2"/>
          </a:xfrm>
          <a:prstGeom prst="line">
            <a:avLst/>
          </a:prstGeom>
          <a:ln w="38100" cap="rnd">
            <a:solidFill>
              <a:srgbClr val="747676"/>
            </a:solidFill>
            <a:custDash>
              <a:ds d="100000" sp="200000"/>
            </a:custDash>
          </a:ln>
        </p:spPr>
        <p:txBody>
          <a:bodyPr lIns="50800" tIns="50800" rIns="50800" bIns="50800" anchor="ctr"/>
          <a:lstStyle/>
          <a:p>
            <a:pPr algn="l" defTabSz="457200">
              <a:defRPr sz="1200">
                <a:latin typeface="Helvetica"/>
                <a:ea typeface="Helvetica"/>
                <a:cs typeface="Helvetica"/>
                <a:sym typeface="Helvetica"/>
              </a:defRPr>
            </a:pPr>
            <a:endParaRP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FEEF38-148A-47A4-A788-DB1568D9D2C4}"/>
              </a:ext>
            </a:extLst>
          </p:cNvPr>
          <p:cNvPicPr>
            <a:picLocks noChangeAspect="1"/>
          </p:cNvPicPr>
          <p:nvPr/>
        </p:nvPicPr>
        <p:blipFill rotWithShape="1">
          <a:blip r:embed="rId3"/>
          <a:srcRect l="17042" t="19378" r="23333" b="3983"/>
          <a:stretch/>
        </p:blipFill>
        <p:spPr>
          <a:xfrm>
            <a:off x="6502401" y="1281260"/>
            <a:ext cx="5538422" cy="4004383"/>
          </a:xfrm>
          <a:prstGeom prst="rect">
            <a:avLst/>
          </a:prstGeom>
        </p:spPr>
      </p:pic>
      <p:pic>
        <p:nvPicPr>
          <p:cNvPr id="22" name="Picture 21" descr="Figure_9.png">
            <a:extLst>
              <a:ext uri="{FF2B5EF4-FFF2-40B4-BE49-F238E27FC236}">
                <a16:creationId xmlns:a16="http://schemas.microsoft.com/office/drawing/2014/main" id="{0D33E3D2-3788-49A1-A52F-DBB6EBFEE9D7}"/>
              </a:ext>
            </a:extLst>
          </p:cNvPr>
          <p:cNvPicPr>
            <a:picLocks noChangeAspect="1"/>
          </p:cNvPicPr>
          <p:nvPr/>
        </p:nvPicPr>
        <p:blipFill rotWithShape="1">
          <a:blip r:embed="rId4">
            <a:extLst>
              <a:ext uri="{28A0092B-C50C-407E-A947-70E740481C1C}">
                <a14:useLocalDpi xmlns:a14="http://schemas.microsoft.com/office/drawing/2010/main" val="0"/>
              </a:ext>
            </a:extLst>
          </a:blip>
          <a:srcRect l="2912" t="10355" r="8738" b="4207"/>
          <a:stretch/>
        </p:blipFill>
        <p:spPr>
          <a:xfrm>
            <a:off x="6780361" y="5701454"/>
            <a:ext cx="5249079" cy="3807024"/>
          </a:xfrm>
          <a:prstGeom prst="rect">
            <a:avLst/>
          </a:prstGeom>
        </p:spPr>
      </p:pic>
      <p:sp>
        <p:nvSpPr>
          <p:cNvPr id="24" name="TextBox 23">
            <a:extLst>
              <a:ext uri="{FF2B5EF4-FFF2-40B4-BE49-F238E27FC236}">
                <a16:creationId xmlns:a16="http://schemas.microsoft.com/office/drawing/2014/main" id="{6785352D-529D-4832-A3E8-0EC67E21A6A6}"/>
              </a:ext>
            </a:extLst>
          </p:cNvPr>
          <p:cNvSpPr txBox="1"/>
          <p:nvPr/>
        </p:nvSpPr>
        <p:spPr>
          <a:xfrm flipH="1">
            <a:off x="4708895" y="2216404"/>
            <a:ext cx="3093985" cy="2333459"/>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3641" b="1">
                <a:solidFill>
                  <a:srgbClr val="00B050"/>
                </a:solidFill>
              </a:rPr>
              <a:t>Forward</a:t>
            </a:r>
            <a:br>
              <a:rPr lang="en-US" sz="3641" b="1">
                <a:solidFill>
                  <a:srgbClr val="00B050"/>
                </a:solidFill>
              </a:rPr>
            </a:br>
            <a:r>
              <a:rPr lang="en-US" sz="3641" b="1">
                <a:solidFill>
                  <a:srgbClr val="00B050"/>
                </a:solidFill>
              </a:rPr>
              <a:t>model</a:t>
            </a:r>
            <a:br>
              <a:rPr lang="en-US" sz="3641" b="1">
                <a:solidFill>
                  <a:srgbClr val="00B050"/>
                </a:solidFill>
              </a:rPr>
            </a:br>
            <a:br>
              <a:rPr lang="en-US" sz="3641" b="1">
                <a:solidFill>
                  <a:srgbClr val="00B050"/>
                </a:solidFill>
              </a:rPr>
            </a:br>
            <a:r>
              <a:rPr lang="en-US" sz="3641" b="1">
                <a:solidFill>
                  <a:srgbClr val="00B050"/>
                </a:solidFill>
              </a:rPr>
              <a:t>NEMESIS</a:t>
            </a:r>
          </a:p>
        </p:txBody>
      </p:sp>
      <p:sp>
        <p:nvSpPr>
          <p:cNvPr id="2" name="Title 1">
            <a:extLst>
              <a:ext uri="{FF2B5EF4-FFF2-40B4-BE49-F238E27FC236}">
                <a16:creationId xmlns:a16="http://schemas.microsoft.com/office/drawing/2014/main" id="{ED88B7DC-3617-440C-9E9A-611AE5C2753A}"/>
              </a:ext>
            </a:extLst>
          </p:cNvPr>
          <p:cNvSpPr>
            <a:spLocks noGrp="1"/>
          </p:cNvSpPr>
          <p:nvPr>
            <p:ph type="title"/>
          </p:nvPr>
        </p:nvSpPr>
        <p:spPr>
          <a:xfrm>
            <a:off x="572860" y="-224185"/>
            <a:ext cx="11704320" cy="1625600"/>
          </a:xfrm>
        </p:spPr>
        <p:txBody>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a:t>The inverse problem</a:t>
            </a:r>
          </a:p>
        </p:txBody>
      </p:sp>
      <p:pic>
        <p:nvPicPr>
          <p:cNvPr id="8" name="Picture 6" descr="Artist's concept of TRAPPIST-1 planetary system ">
            <a:extLst>
              <a:ext uri="{FF2B5EF4-FFF2-40B4-BE49-F238E27FC236}">
                <a16:creationId xmlns:a16="http://schemas.microsoft.com/office/drawing/2014/main" id="{EDB39DF7-8839-46CA-9729-7DA04731DC3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5916" t="34075" r="40750" b="29102"/>
          <a:stretch/>
        </p:blipFill>
        <p:spPr bwMode="auto">
          <a:xfrm>
            <a:off x="384653" y="1749623"/>
            <a:ext cx="1733975" cy="2693685"/>
          </a:xfrm>
          <a:prstGeom prst="rect">
            <a:avLst/>
          </a:prstGeom>
          <a:noFill/>
          <a:extLst>
            <a:ext uri="{909E8E84-426E-40dd-AFC4-6F175D3DCCD1}">
              <a14:hiddenFill xmlns:a14="http://schemas.microsoft.com/office/drawing/2010/main" xmlns="">
                <a:solidFill>
                  <a:srgbClr val="FFFFFF"/>
                </a:solidFill>
              </a14:hiddenFill>
            </a:ext>
          </a:extLst>
        </p:spPr>
      </p:pic>
      <p:cxnSp>
        <p:nvCxnSpPr>
          <p:cNvPr id="10" name="Straight Arrow Connector 9">
            <a:extLst>
              <a:ext uri="{FF2B5EF4-FFF2-40B4-BE49-F238E27FC236}">
                <a16:creationId xmlns:a16="http://schemas.microsoft.com/office/drawing/2014/main" id="{C139FD66-AC5D-4D18-98B3-E3842954274D}"/>
              </a:ext>
            </a:extLst>
          </p:cNvPr>
          <p:cNvCxnSpPr>
            <a:cxnSpLocks/>
          </p:cNvCxnSpPr>
          <p:nvPr/>
        </p:nvCxnSpPr>
        <p:spPr>
          <a:xfrm>
            <a:off x="4695828" y="3251200"/>
            <a:ext cx="130048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075E36EA-46E8-47D2-A195-1ED95E18D462}"/>
              </a:ext>
            </a:extLst>
          </p:cNvPr>
          <p:cNvCxnSpPr>
            <a:cxnSpLocks/>
          </p:cNvCxnSpPr>
          <p:nvPr/>
        </p:nvCxnSpPr>
        <p:spPr>
          <a:xfrm>
            <a:off x="9645227" y="5299325"/>
            <a:ext cx="0" cy="1083733"/>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A7AC985-C82C-4971-A535-5EA9C87364C0}"/>
              </a:ext>
            </a:extLst>
          </p:cNvPr>
          <p:cNvCxnSpPr>
            <a:cxnSpLocks/>
          </p:cNvCxnSpPr>
          <p:nvPr/>
        </p:nvCxnSpPr>
        <p:spPr>
          <a:xfrm flipH="1">
            <a:off x="4719586" y="7477760"/>
            <a:ext cx="130048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6" descr="Artist's concept of TRAPPIST-1 planetary system ">
            <a:extLst>
              <a:ext uri="{FF2B5EF4-FFF2-40B4-BE49-F238E27FC236}">
                <a16:creationId xmlns:a16="http://schemas.microsoft.com/office/drawing/2014/main" id="{2E694FD4-2CF3-41D1-AF43-4DB38B8D35FD}"/>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5916" t="34076" r="40750" b="36372"/>
          <a:stretch/>
        </p:blipFill>
        <p:spPr bwMode="auto">
          <a:xfrm>
            <a:off x="325121" y="6368371"/>
            <a:ext cx="1733975" cy="2161838"/>
          </a:xfrm>
          <a:prstGeom prst="rect">
            <a:avLst/>
          </a:prstGeom>
          <a:noFill/>
          <a:extLst>
            <a:ext uri="{909E8E84-426E-40dd-AFC4-6F175D3DCCD1}">
              <a14:hiddenFill xmlns:a14="http://schemas.microsoft.com/office/drawing/2010/main" xmlns="">
                <a:solidFill>
                  <a:srgbClr val="FFFFFF"/>
                </a:solidFill>
              </a14:hiddenFill>
            </a:ext>
          </a:extLst>
        </p:spPr>
      </p:pic>
      <p:sp>
        <p:nvSpPr>
          <p:cNvPr id="23" name="TextBox 22">
            <a:extLst>
              <a:ext uri="{FF2B5EF4-FFF2-40B4-BE49-F238E27FC236}">
                <a16:creationId xmlns:a16="http://schemas.microsoft.com/office/drawing/2014/main" id="{90769A9B-E525-47B9-8251-CD22647A273C}"/>
              </a:ext>
            </a:extLst>
          </p:cNvPr>
          <p:cNvSpPr txBox="1"/>
          <p:nvPr/>
        </p:nvSpPr>
        <p:spPr>
          <a:xfrm flipH="1">
            <a:off x="4502839" y="7675714"/>
            <a:ext cx="2492585" cy="1773178"/>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3641" b="1">
                <a:solidFill>
                  <a:srgbClr val="00B050"/>
                </a:solidFill>
              </a:rPr>
              <a:t>Solve inverse </a:t>
            </a:r>
            <a:br>
              <a:rPr lang="en-US" sz="3641" b="1">
                <a:solidFill>
                  <a:srgbClr val="00B050"/>
                </a:solidFill>
              </a:rPr>
            </a:br>
            <a:r>
              <a:rPr lang="en-US" sz="3641" b="1">
                <a:solidFill>
                  <a:srgbClr val="00B050"/>
                </a:solidFill>
              </a:rPr>
              <a:t>problem</a:t>
            </a:r>
          </a:p>
        </p:txBody>
      </p:sp>
      <p:sp>
        <p:nvSpPr>
          <p:cNvPr id="25" name="TextBox 24">
            <a:extLst>
              <a:ext uri="{FF2B5EF4-FFF2-40B4-BE49-F238E27FC236}">
                <a16:creationId xmlns:a16="http://schemas.microsoft.com/office/drawing/2014/main" id="{62B442F3-85E1-4605-B652-719D6B18FBE9}"/>
              </a:ext>
            </a:extLst>
          </p:cNvPr>
          <p:cNvSpPr txBox="1"/>
          <p:nvPr/>
        </p:nvSpPr>
        <p:spPr>
          <a:xfrm flipH="1">
            <a:off x="6686835" y="5142192"/>
            <a:ext cx="2492585" cy="1212896"/>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3641" b="1">
                <a:solidFill>
                  <a:srgbClr val="00B050"/>
                </a:solidFill>
              </a:rPr>
              <a:t>JWST simulator</a:t>
            </a:r>
          </a:p>
        </p:txBody>
      </p:sp>
      <p:sp>
        <p:nvSpPr>
          <p:cNvPr id="26" name="TextBox 25">
            <a:extLst>
              <a:ext uri="{FF2B5EF4-FFF2-40B4-BE49-F238E27FC236}">
                <a16:creationId xmlns:a16="http://schemas.microsoft.com/office/drawing/2014/main" id="{73290F6B-A82E-4096-9B34-F2B40D9A734C}"/>
              </a:ext>
            </a:extLst>
          </p:cNvPr>
          <p:cNvSpPr txBox="1"/>
          <p:nvPr/>
        </p:nvSpPr>
        <p:spPr>
          <a:xfrm>
            <a:off x="2179346" y="1793288"/>
            <a:ext cx="2492587" cy="2888996"/>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991"/>
              <a:t>Mass = 0.772 </a:t>
            </a:r>
            <a:r>
              <a:rPr lang="en-US" sz="1991" err="1"/>
              <a:t>M</a:t>
            </a:r>
            <a:r>
              <a:rPr lang="en-US" sz="1493" err="1"/>
              <a:t>Earth</a:t>
            </a:r>
            <a:endParaRPr lang="en-US" sz="1991"/>
          </a:p>
          <a:p>
            <a:r>
              <a:rPr lang="en-US" sz="1991"/>
              <a:t>Radius = 0.91 </a:t>
            </a:r>
            <a:r>
              <a:rPr lang="en-US" sz="1991" err="1"/>
              <a:t>R</a:t>
            </a:r>
            <a:r>
              <a:rPr lang="en-US" sz="1564" err="1"/>
              <a:t>Earth</a:t>
            </a:r>
            <a:endParaRPr lang="en-US" sz="1991"/>
          </a:p>
          <a:p>
            <a:r>
              <a:rPr lang="en-US" sz="1991"/>
              <a:t>pCO</a:t>
            </a:r>
            <a:r>
              <a:rPr lang="en-US" sz="1564"/>
              <a:t>2</a:t>
            </a:r>
            <a:r>
              <a:rPr lang="en-US" sz="1991"/>
              <a:t> = 5%</a:t>
            </a:r>
          </a:p>
          <a:p>
            <a:r>
              <a:rPr lang="en-US" sz="1991"/>
              <a:t>pCH</a:t>
            </a:r>
            <a:r>
              <a:rPr lang="en-US" sz="1564"/>
              <a:t>4</a:t>
            </a:r>
            <a:r>
              <a:rPr lang="en-US" sz="1991"/>
              <a:t> = 0.5%</a:t>
            </a:r>
          </a:p>
          <a:p>
            <a:r>
              <a:rPr lang="en-US" sz="1991" err="1"/>
              <a:t>pCO</a:t>
            </a:r>
            <a:r>
              <a:rPr lang="en-US" sz="1991"/>
              <a:t> = 0%</a:t>
            </a:r>
          </a:p>
          <a:p>
            <a:r>
              <a:rPr lang="en-US" sz="1991"/>
              <a:t>pH</a:t>
            </a:r>
            <a:r>
              <a:rPr lang="en-US" sz="1564"/>
              <a:t>2</a:t>
            </a:r>
            <a:r>
              <a:rPr lang="en-US" sz="1991"/>
              <a:t>O = 1%</a:t>
            </a:r>
          </a:p>
          <a:p>
            <a:r>
              <a:rPr lang="en-US" sz="1991" err="1"/>
              <a:t>T_strat</a:t>
            </a:r>
            <a:r>
              <a:rPr lang="en-US" sz="1991"/>
              <a:t> = 200 K</a:t>
            </a:r>
          </a:p>
          <a:p>
            <a:r>
              <a:rPr lang="en-US" sz="1991" err="1"/>
              <a:t>P_surf</a:t>
            </a:r>
            <a:r>
              <a:rPr lang="en-US" sz="1991"/>
              <a:t> = 1 bar</a:t>
            </a:r>
          </a:p>
          <a:p>
            <a:endParaRPr lang="en-US" sz="1991"/>
          </a:p>
        </p:txBody>
      </p:sp>
      <p:sp>
        <p:nvSpPr>
          <p:cNvPr id="27" name="TextBox 26">
            <a:extLst>
              <a:ext uri="{FF2B5EF4-FFF2-40B4-BE49-F238E27FC236}">
                <a16:creationId xmlns:a16="http://schemas.microsoft.com/office/drawing/2014/main" id="{276972E7-FB5F-4ABA-93B0-B3B7A45FCDE2}"/>
              </a:ext>
            </a:extLst>
          </p:cNvPr>
          <p:cNvSpPr txBox="1"/>
          <p:nvPr/>
        </p:nvSpPr>
        <p:spPr>
          <a:xfrm>
            <a:off x="2059095" y="6195653"/>
            <a:ext cx="3093985" cy="2888996"/>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991"/>
              <a:t>Mass = 0.81±0.2 </a:t>
            </a:r>
            <a:r>
              <a:rPr lang="en-US" sz="1991" err="1"/>
              <a:t>M</a:t>
            </a:r>
            <a:r>
              <a:rPr lang="en-US" sz="1493" err="1"/>
              <a:t>Earth</a:t>
            </a:r>
            <a:endParaRPr lang="en-US" sz="1991"/>
          </a:p>
          <a:p>
            <a:r>
              <a:rPr lang="en-US" sz="1991"/>
              <a:t>Radius = 0.901±0.003 </a:t>
            </a:r>
            <a:r>
              <a:rPr lang="en-US" sz="1991" err="1"/>
              <a:t>R</a:t>
            </a:r>
            <a:r>
              <a:rPr lang="en-US" sz="1564" err="1"/>
              <a:t>Earth</a:t>
            </a:r>
            <a:endParaRPr lang="en-US" sz="1991"/>
          </a:p>
          <a:p>
            <a:r>
              <a:rPr lang="en-US" sz="1991"/>
              <a:t>pCO</a:t>
            </a:r>
            <a:r>
              <a:rPr lang="en-US" sz="1564"/>
              <a:t>2</a:t>
            </a:r>
            <a:r>
              <a:rPr lang="en-US" sz="1991"/>
              <a:t> = 3±2%</a:t>
            </a:r>
          </a:p>
          <a:p>
            <a:r>
              <a:rPr lang="en-US" sz="1991"/>
              <a:t>pCH</a:t>
            </a:r>
            <a:r>
              <a:rPr lang="en-US" sz="1564"/>
              <a:t>4</a:t>
            </a:r>
            <a:r>
              <a:rPr lang="en-US" sz="1991"/>
              <a:t> = 0.3±0.29%</a:t>
            </a:r>
          </a:p>
          <a:p>
            <a:r>
              <a:rPr lang="en-US" sz="1991" err="1"/>
              <a:t>pCO</a:t>
            </a:r>
            <a:r>
              <a:rPr lang="en-US" sz="1991"/>
              <a:t> = 0.001±0.0002%</a:t>
            </a:r>
          </a:p>
          <a:p>
            <a:r>
              <a:rPr lang="en-US" sz="1991"/>
              <a:t>pH</a:t>
            </a:r>
            <a:r>
              <a:rPr lang="en-US" sz="1564"/>
              <a:t>2</a:t>
            </a:r>
            <a:r>
              <a:rPr lang="en-US" sz="1991"/>
              <a:t>O = 0.5±0.48%</a:t>
            </a:r>
          </a:p>
          <a:p>
            <a:r>
              <a:rPr lang="en-US" sz="1991" err="1"/>
              <a:t>T_strat</a:t>
            </a:r>
            <a:r>
              <a:rPr lang="en-US" sz="1991"/>
              <a:t> = 188±54 K</a:t>
            </a:r>
          </a:p>
          <a:p>
            <a:r>
              <a:rPr lang="en-US" sz="1991" err="1"/>
              <a:t>P_surf</a:t>
            </a:r>
            <a:r>
              <a:rPr lang="en-US" sz="1991"/>
              <a:t> = 2.3±1.3 bar</a:t>
            </a:r>
          </a:p>
          <a:p>
            <a:endParaRPr lang="en-US" sz="1991"/>
          </a:p>
        </p:txBody>
      </p:sp>
      <p:cxnSp>
        <p:nvCxnSpPr>
          <p:cNvPr id="16" name="Straight Arrow Connector 15">
            <a:extLst>
              <a:ext uri="{FF2B5EF4-FFF2-40B4-BE49-F238E27FC236}">
                <a16:creationId xmlns:a16="http://schemas.microsoft.com/office/drawing/2014/main" id="{E5CEA36D-D53F-4C35-99A3-D0E34A270A81}"/>
              </a:ext>
            </a:extLst>
          </p:cNvPr>
          <p:cNvCxnSpPr>
            <a:cxnSpLocks/>
          </p:cNvCxnSpPr>
          <p:nvPr/>
        </p:nvCxnSpPr>
        <p:spPr>
          <a:xfrm>
            <a:off x="3093986" y="4443307"/>
            <a:ext cx="0" cy="1673967"/>
          </a:xfrm>
          <a:prstGeom prst="straightConnector1">
            <a:avLst/>
          </a:prstGeom>
          <a:ln w="63500" cap="flat" cmpd="sng" algn="ctr">
            <a:solidFill>
              <a:schemeClr val="dk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20" name="TextBox 19">
            <a:extLst>
              <a:ext uri="{FF2B5EF4-FFF2-40B4-BE49-F238E27FC236}">
                <a16:creationId xmlns:a16="http://schemas.microsoft.com/office/drawing/2014/main" id="{FCEC793C-6217-4E3E-9F81-359D834A432E}"/>
              </a:ext>
            </a:extLst>
          </p:cNvPr>
          <p:cNvSpPr txBox="1"/>
          <p:nvPr/>
        </p:nvSpPr>
        <p:spPr>
          <a:xfrm flipH="1">
            <a:off x="1089083" y="4690533"/>
            <a:ext cx="2492585" cy="1773178"/>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3641" b="1">
                <a:solidFill>
                  <a:srgbClr val="00B050"/>
                </a:solidFill>
              </a:rPr>
              <a:t>Compare to “true” properties</a:t>
            </a:r>
          </a:p>
        </p:txBody>
      </p:sp>
      <p:sp>
        <p:nvSpPr>
          <p:cNvPr id="28" name="TextBox 27">
            <a:extLst>
              <a:ext uri="{FF2B5EF4-FFF2-40B4-BE49-F238E27FC236}">
                <a16:creationId xmlns:a16="http://schemas.microsoft.com/office/drawing/2014/main" id="{9B93605B-1709-461E-9643-2913DD181903}"/>
              </a:ext>
            </a:extLst>
          </p:cNvPr>
          <p:cNvSpPr txBox="1"/>
          <p:nvPr/>
        </p:nvSpPr>
        <p:spPr>
          <a:xfrm rot="16200000">
            <a:off x="5264212" y="7021515"/>
            <a:ext cx="2693685" cy="333040"/>
          </a:xfrm>
          <a:prstGeom prst="rect">
            <a:avLst/>
          </a:prstGeom>
          <a:solidFill>
            <a:schemeClr val="bg1"/>
          </a:solid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564"/>
              <a:t>Transit depth, 100×(</a:t>
            </a:r>
            <a:r>
              <a:rPr lang="en-US" sz="1564" err="1"/>
              <a:t>Ap</a:t>
            </a:r>
            <a:r>
              <a:rPr lang="en-US" sz="1564"/>
              <a:t>/As)</a:t>
            </a:r>
          </a:p>
        </p:txBody>
      </p:sp>
      <p:sp>
        <p:nvSpPr>
          <p:cNvPr id="5" name="Rectangle 4">
            <a:extLst>
              <a:ext uri="{FF2B5EF4-FFF2-40B4-BE49-F238E27FC236}">
                <a16:creationId xmlns:a16="http://schemas.microsoft.com/office/drawing/2014/main" id="{E8A300F3-63FB-4A13-AD9C-CBBAE556F22C}"/>
              </a:ext>
            </a:extLst>
          </p:cNvPr>
          <p:cNvSpPr/>
          <p:nvPr/>
        </p:nvSpPr>
        <p:spPr>
          <a:xfrm>
            <a:off x="4502839" y="7675715"/>
            <a:ext cx="1944523" cy="99760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pPr algn="ctr"/>
            <a:endParaRPr lang="en-US" sz="3641"/>
          </a:p>
        </p:txBody>
      </p:sp>
      <p:sp>
        <p:nvSpPr>
          <p:cNvPr id="30" name="TextBox 29">
            <a:extLst>
              <a:ext uri="{FF2B5EF4-FFF2-40B4-BE49-F238E27FC236}">
                <a16:creationId xmlns:a16="http://schemas.microsoft.com/office/drawing/2014/main" id="{E4BA91DD-FF57-4C91-B000-8DB1216F9EFB}"/>
              </a:ext>
            </a:extLst>
          </p:cNvPr>
          <p:cNvSpPr txBox="1"/>
          <p:nvPr/>
        </p:nvSpPr>
        <p:spPr>
          <a:xfrm>
            <a:off x="10295476" y="4890558"/>
            <a:ext cx="2767403" cy="880434"/>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707">
                <a:solidFill>
                  <a:srgbClr val="00B050"/>
                </a:solidFill>
              </a:rPr>
              <a:t>Instrument simulator: </a:t>
            </a:r>
            <a:r>
              <a:rPr lang="en-US" sz="1707" err="1">
                <a:solidFill>
                  <a:srgbClr val="00B050"/>
                </a:solidFill>
              </a:rPr>
              <a:t>PandExo</a:t>
            </a:r>
            <a:r>
              <a:rPr lang="en-US" sz="1707">
                <a:solidFill>
                  <a:srgbClr val="00B050"/>
                </a:solidFill>
              </a:rPr>
              <a:t> described in </a:t>
            </a:r>
            <a:r>
              <a:rPr lang="en-US" sz="1707" err="1">
                <a:solidFill>
                  <a:srgbClr val="00B050"/>
                </a:solidFill>
              </a:rPr>
              <a:t>Batalha</a:t>
            </a:r>
            <a:r>
              <a:rPr lang="en-US" sz="1707">
                <a:solidFill>
                  <a:srgbClr val="00B050"/>
                </a:solidFill>
              </a:rPr>
              <a:t> et al. (2017) </a:t>
            </a:r>
            <a:r>
              <a:rPr lang="en-US" sz="1707" i="1">
                <a:solidFill>
                  <a:srgbClr val="00B050"/>
                </a:solidFill>
              </a:rPr>
              <a:t>PASP</a:t>
            </a:r>
          </a:p>
        </p:txBody>
      </p:sp>
      <p:sp>
        <p:nvSpPr>
          <p:cNvPr id="31" name="TextBox 30">
            <a:extLst>
              <a:ext uri="{FF2B5EF4-FFF2-40B4-BE49-F238E27FC236}">
                <a16:creationId xmlns:a16="http://schemas.microsoft.com/office/drawing/2014/main" id="{DEC9EB7B-93BB-4E5D-B230-4AC20141B07A}"/>
              </a:ext>
            </a:extLst>
          </p:cNvPr>
          <p:cNvSpPr txBox="1"/>
          <p:nvPr/>
        </p:nvSpPr>
        <p:spPr>
          <a:xfrm>
            <a:off x="8682240" y="9359647"/>
            <a:ext cx="3034453" cy="355034"/>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707"/>
              <a:t>Wavelength (</a:t>
            </a:r>
            <a:r>
              <a:rPr lang="en-US" sz="1707" err="1"/>
              <a:t>μm</a:t>
            </a:r>
            <a:r>
              <a:rPr lang="en-US" sz="1707"/>
              <a:t>)</a:t>
            </a:r>
          </a:p>
        </p:txBody>
      </p:sp>
      <p:sp>
        <p:nvSpPr>
          <p:cNvPr id="29" name="TextBox 28">
            <a:extLst>
              <a:ext uri="{FF2B5EF4-FFF2-40B4-BE49-F238E27FC236}">
                <a16:creationId xmlns:a16="http://schemas.microsoft.com/office/drawing/2014/main" id="{6B4E726C-3ECD-439A-A99B-C622D177E727}"/>
              </a:ext>
            </a:extLst>
          </p:cNvPr>
          <p:cNvSpPr txBox="1"/>
          <p:nvPr/>
        </p:nvSpPr>
        <p:spPr>
          <a:xfrm>
            <a:off x="264694" y="972113"/>
            <a:ext cx="3016946" cy="1050544"/>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991" b="1">
                <a:solidFill>
                  <a:srgbClr val="FF0000"/>
                </a:solidFill>
              </a:rPr>
              <a:t>Archean Earth-like composition (no haze)</a:t>
            </a:r>
          </a:p>
          <a:p>
            <a:endParaRPr lang="en-US" sz="1991" b="1">
              <a:solidFill>
                <a:srgbClr val="FF0000"/>
              </a:solidFill>
            </a:endParaRPr>
          </a:p>
        </p:txBody>
      </p:sp>
    </p:spTree>
    <p:extLst>
      <p:ext uri="{BB962C8B-B14F-4D97-AF65-F5344CB8AC3E}">
        <p14:creationId xmlns:p14="http://schemas.microsoft.com/office/powerpoint/2010/main" val="4705915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6C2F46A-6F7C-4E62-B6C4-6CFE242AD567}"/>
              </a:ext>
            </a:extLst>
          </p:cNvPr>
          <p:cNvSpPr>
            <a:spLocks noGrp="1"/>
          </p:cNvSpPr>
          <p:nvPr>
            <p:ph type="sldNum" sz="quarter" idx="12"/>
          </p:nvPr>
        </p:nvSpPr>
        <p:spPr/>
        <p:txBody>
          <a:bodyPr/>
          <a:lstStyle>
            <a:defPPr>
              <a:defRPr lang="en-US"/>
            </a:defPPr>
            <a:lvl1pPr marL="0" algn="l" defTabSz="1849514" rtl="0" eaLnBrk="1" latinLnBrk="0" hangingPunct="1">
              <a:defRPr sz="3641" kern="1200">
                <a:solidFill>
                  <a:schemeClr val="tx1"/>
                </a:solidFill>
                <a:latin typeface="+mn-lt"/>
                <a:ea typeface="+mn-ea"/>
                <a:cs typeface="+mn-cs"/>
              </a:defRPr>
            </a:lvl1pPr>
            <a:lvl2pPr marL="924757" algn="l" defTabSz="1849514" rtl="0" eaLnBrk="1" latinLnBrk="0" hangingPunct="1">
              <a:defRPr sz="3641" kern="1200">
                <a:solidFill>
                  <a:schemeClr val="tx1"/>
                </a:solidFill>
                <a:latin typeface="+mn-lt"/>
                <a:ea typeface="+mn-ea"/>
                <a:cs typeface="+mn-cs"/>
              </a:defRPr>
            </a:lvl2pPr>
            <a:lvl3pPr marL="1849514" algn="l" defTabSz="1849514" rtl="0" eaLnBrk="1" latinLnBrk="0" hangingPunct="1">
              <a:defRPr sz="3641" kern="1200">
                <a:solidFill>
                  <a:schemeClr val="tx1"/>
                </a:solidFill>
                <a:latin typeface="+mn-lt"/>
                <a:ea typeface="+mn-ea"/>
                <a:cs typeface="+mn-cs"/>
              </a:defRPr>
            </a:lvl3pPr>
            <a:lvl4pPr marL="2774271" algn="l" defTabSz="1849514" rtl="0" eaLnBrk="1" latinLnBrk="0" hangingPunct="1">
              <a:defRPr sz="3641" kern="1200">
                <a:solidFill>
                  <a:schemeClr val="tx1"/>
                </a:solidFill>
                <a:latin typeface="+mn-lt"/>
                <a:ea typeface="+mn-ea"/>
                <a:cs typeface="+mn-cs"/>
              </a:defRPr>
            </a:lvl4pPr>
            <a:lvl5pPr marL="3699027" algn="l" defTabSz="1849514" rtl="0" eaLnBrk="1" latinLnBrk="0" hangingPunct="1">
              <a:defRPr sz="3641" kern="1200">
                <a:solidFill>
                  <a:schemeClr val="tx1"/>
                </a:solidFill>
                <a:latin typeface="+mn-lt"/>
                <a:ea typeface="+mn-ea"/>
                <a:cs typeface="+mn-cs"/>
              </a:defRPr>
            </a:lvl5pPr>
            <a:lvl6pPr marL="4623784" algn="l" defTabSz="1849514" rtl="0" eaLnBrk="1" latinLnBrk="0" hangingPunct="1">
              <a:defRPr sz="3641" kern="1200">
                <a:solidFill>
                  <a:schemeClr val="tx1"/>
                </a:solidFill>
                <a:latin typeface="+mn-lt"/>
                <a:ea typeface="+mn-ea"/>
                <a:cs typeface="+mn-cs"/>
              </a:defRPr>
            </a:lvl6pPr>
            <a:lvl7pPr marL="5548541" algn="l" defTabSz="1849514" rtl="0" eaLnBrk="1" latinLnBrk="0" hangingPunct="1">
              <a:defRPr sz="3641" kern="1200">
                <a:solidFill>
                  <a:schemeClr val="tx1"/>
                </a:solidFill>
                <a:latin typeface="+mn-lt"/>
                <a:ea typeface="+mn-ea"/>
                <a:cs typeface="+mn-cs"/>
              </a:defRPr>
            </a:lvl7pPr>
            <a:lvl8pPr marL="6473298" algn="l" defTabSz="1849514" rtl="0" eaLnBrk="1" latinLnBrk="0" hangingPunct="1">
              <a:defRPr sz="3641" kern="1200">
                <a:solidFill>
                  <a:schemeClr val="tx1"/>
                </a:solidFill>
                <a:latin typeface="+mn-lt"/>
                <a:ea typeface="+mn-ea"/>
                <a:cs typeface="+mn-cs"/>
              </a:defRPr>
            </a:lvl8pPr>
            <a:lvl9pPr marL="7398055" algn="l" defTabSz="1849514" rtl="0" eaLnBrk="1" latinLnBrk="0" hangingPunct="1">
              <a:defRPr sz="3641" kern="1200">
                <a:solidFill>
                  <a:schemeClr val="tx1"/>
                </a:solidFill>
                <a:latin typeface="+mn-lt"/>
                <a:ea typeface="+mn-ea"/>
                <a:cs typeface="+mn-cs"/>
              </a:defRPr>
            </a:lvl9pPr>
          </a:lstStyle>
          <a:p>
            <a:fld id="{B6F15528-21DE-4FAA-801E-634DDDAF4B2B}" type="slidenum">
              <a:rPr lang="en-US" smtClean="0"/>
              <a:pPr/>
              <a:t>41</a:t>
            </a:fld>
            <a:endParaRPr lang="en-US"/>
          </a:p>
        </p:txBody>
      </p:sp>
      <p:sp>
        <p:nvSpPr>
          <p:cNvPr id="5" name="Title 1">
            <a:extLst>
              <a:ext uri="{FF2B5EF4-FFF2-40B4-BE49-F238E27FC236}">
                <a16:creationId xmlns:a16="http://schemas.microsoft.com/office/drawing/2014/main" id="{0D38B3E4-403C-49A7-BDA4-7783251038E1}"/>
              </a:ext>
            </a:extLst>
          </p:cNvPr>
          <p:cNvSpPr>
            <a:spLocks noGrp="1"/>
          </p:cNvSpPr>
          <p:nvPr>
            <p:ph type="title"/>
          </p:nvPr>
        </p:nvSpPr>
        <p:spPr>
          <a:xfrm>
            <a:off x="650240" y="-113809"/>
            <a:ext cx="11704320" cy="1625600"/>
          </a:xfrm>
        </p:spPr>
        <p:txBody>
          <a:bodyPr>
            <a:normAutofit fontScale="90000"/>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a:t>Nested Sampling Retrieval algorithm</a:t>
            </a:r>
          </a:p>
        </p:txBody>
      </p:sp>
      <p:pic>
        <p:nvPicPr>
          <p:cNvPr id="6" name="Picture 5">
            <a:extLst>
              <a:ext uri="{FF2B5EF4-FFF2-40B4-BE49-F238E27FC236}">
                <a16:creationId xmlns:a16="http://schemas.microsoft.com/office/drawing/2014/main" id="{E2BB3D92-77E7-4085-8C8D-96F754139194}"/>
              </a:ext>
            </a:extLst>
          </p:cNvPr>
          <p:cNvPicPr>
            <a:picLocks noChangeAspect="1"/>
          </p:cNvPicPr>
          <p:nvPr/>
        </p:nvPicPr>
        <p:blipFill rotWithShape="1">
          <a:blip r:embed="rId3" cstate="hqprint">
            <a:extLst>
              <a:ext uri="{28A0092B-C50C-407E-A947-70E740481C1C}">
                <a14:useLocalDpi xmlns:a14="http://schemas.microsoft.com/office/drawing/2010/main"/>
              </a:ext>
            </a:extLst>
          </a:blip>
          <a:srcRect/>
          <a:stretch/>
        </p:blipFill>
        <p:spPr>
          <a:xfrm>
            <a:off x="1517227" y="3906698"/>
            <a:ext cx="3251200" cy="948267"/>
          </a:xfrm>
          <a:prstGeom prst="rect">
            <a:avLst/>
          </a:prstGeom>
        </p:spPr>
      </p:pic>
      <p:pic>
        <p:nvPicPr>
          <p:cNvPr id="7" name="Picture 6">
            <a:extLst>
              <a:ext uri="{FF2B5EF4-FFF2-40B4-BE49-F238E27FC236}">
                <a16:creationId xmlns:a16="http://schemas.microsoft.com/office/drawing/2014/main" id="{1A9BFBF6-A486-46E6-9C10-D1B246CAED31}"/>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828827" y="7332871"/>
            <a:ext cx="3901440" cy="975360"/>
          </a:xfrm>
          <a:prstGeom prst="rect">
            <a:avLst/>
          </a:prstGeom>
        </p:spPr>
      </p:pic>
      <p:pic>
        <p:nvPicPr>
          <p:cNvPr id="8" name="Picture 7">
            <a:extLst>
              <a:ext uri="{FF2B5EF4-FFF2-40B4-BE49-F238E27FC236}">
                <a16:creationId xmlns:a16="http://schemas.microsoft.com/office/drawing/2014/main" id="{FCFC87A6-B116-420E-8DBE-B014764019D3}"/>
              </a:ext>
            </a:extLst>
          </p:cNvPr>
          <p:cNvPicPr>
            <a:picLocks noChangeAspect="1"/>
          </p:cNvPicPr>
          <p:nvPr/>
        </p:nvPicPr>
        <p:blipFill rotWithShape="1">
          <a:blip r:embed="rId5" cstate="hqprint">
            <a:extLst>
              <a:ext uri="{28A0092B-C50C-407E-A947-70E740481C1C}">
                <a14:useLocalDpi xmlns:a14="http://schemas.microsoft.com/office/drawing/2010/main"/>
              </a:ext>
            </a:extLst>
          </a:blip>
          <a:srcRect/>
          <a:stretch/>
        </p:blipFill>
        <p:spPr>
          <a:xfrm>
            <a:off x="975360" y="6121490"/>
            <a:ext cx="3901440" cy="866987"/>
          </a:xfrm>
          <a:prstGeom prst="rect">
            <a:avLst/>
          </a:prstGeom>
        </p:spPr>
      </p:pic>
      <p:pic>
        <p:nvPicPr>
          <p:cNvPr id="9" name="Picture 8">
            <a:extLst>
              <a:ext uri="{FF2B5EF4-FFF2-40B4-BE49-F238E27FC236}">
                <a16:creationId xmlns:a16="http://schemas.microsoft.com/office/drawing/2014/main" id="{5B86DA7D-5548-4296-A5B5-2C05CD31BCAD}"/>
              </a:ext>
            </a:extLst>
          </p:cNvPr>
          <p:cNvPicPr>
            <a:picLocks noChangeAspect="1"/>
          </p:cNvPicPr>
          <p:nvPr/>
        </p:nvPicPr>
        <p:blipFill rotWithShape="1">
          <a:blip r:embed="rId6" cstate="hqprint">
            <a:extLst>
              <a:ext uri="{28A0092B-C50C-407E-A947-70E740481C1C}">
                <a14:useLocalDpi xmlns:a14="http://schemas.microsoft.com/office/drawing/2010/main"/>
              </a:ext>
            </a:extLst>
          </a:blip>
          <a:srcRect/>
          <a:stretch/>
        </p:blipFill>
        <p:spPr>
          <a:xfrm>
            <a:off x="7383828" y="2882207"/>
            <a:ext cx="5418667" cy="514773"/>
          </a:xfrm>
          <a:prstGeom prst="rect">
            <a:avLst/>
          </a:prstGeom>
        </p:spPr>
      </p:pic>
      <p:pic>
        <p:nvPicPr>
          <p:cNvPr id="10" name="Picture 9">
            <a:extLst>
              <a:ext uri="{FF2B5EF4-FFF2-40B4-BE49-F238E27FC236}">
                <a16:creationId xmlns:a16="http://schemas.microsoft.com/office/drawing/2014/main" id="{1AD3EBCC-9236-4DB8-BA2F-8AB063E44DB2}"/>
              </a:ext>
            </a:extLst>
          </p:cNvPr>
          <p:cNvPicPr>
            <a:picLocks noChangeAspect="1"/>
          </p:cNvPicPr>
          <p:nvPr/>
        </p:nvPicPr>
        <p:blipFill rotWithShape="1">
          <a:blip r:embed="rId7" cstate="hqprint">
            <a:extLst>
              <a:ext uri="{28A0092B-C50C-407E-A947-70E740481C1C}">
                <a14:useLocalDpi xmlns:a14="http://schemas.microsoft.com/office/drawing/2010/main"/>
              </a:ext>
            </a:extLst>
          </a:blip>
          <a:srcRect/>
          <a:stretch/>
        </p:blipFill>
        <p:spPr>
          <a:xfrm>
            <a:off x="8769022" y="6781456"/>
            <a:ext cx="2167467" cy="1083733"/>
          </a:xfrm>
          <a:prstGeom prst="rect">
            <a:avLst/>
          </a:prstGeom>
        </p:spPr>
      </p:pic>
      <p:pic>
        <p:nvPicPr>
          <p:cNvPr id="11" name="Picture 10">
            <a:extLst>
              <a:ext uri="{FF2B5EF4-FFF2-40B4-BE49-F238E27FC236}">
                <a16:creationId xmlns:a16="http://schemas.microsoft.com/office/drawing/2014/main" id="{7C5C6BB7-5118-481F-A8F6-9E00A24B0114}"/>
              </a:ext>
            </a:extLst>
          </p:cNvPr>
          <p:cNvPicPr>
            <a:picLocks noChangeAspect="1"/>
          </p:cNvPicPr>
          <p:nvPr/>
        </p:nvPicPr>
        <p:blipFill rotWithShape="1">
          <a:blip r:embed="rId8" cstate="hqprint">
            <a:extLst>
              <a:ext uri="{28A0092B-C50C-407E-A947-70E740481C1C}">
                <a14:useLocalDpi xmlns:a14="http://schemas.microsoft.com/office/drawing/2010/main"/>
              </a:ext>
            </a:extLst>
          </a:blip>
          <a:srcRect/>
          <a:stretch/>
        </p:blipFill>
        <p:spPr>
          <a:xfrm>
            <a:off x="6375710" y="3791538"/>
            <a:ext cx="6610773" cy="3034453"/>
          </a:xfrm>
          <a:prstGeom prst="rect">
            <a:avLst/>
          </a:prstGeom>
        </p:spPr>
      </p:pic>
      <p:pic>
        <p:nvPicPr>
          <p:cNvPr id="12" name="Picture 11">
            <a:extLst>
              <a:ext uri="{FF2B5EF4-FFF2-40B4-BE49-F238E27FC236}">
                <a16:creationId xmlns:a16="http://schemas.microsoft.com/office/drawing/2014/main" id="{D0CAAECB-E9A7-4282-BF09-CF13E7BA903B}"/>
              </a:ext>
            </a:extLst>
          </p:cNvPr>
          <p:cNvPicPr>
            <a:picLocks noChangeAspect="1"/>
          </p:cNvPicPr>
          <p:nvPr/>
        </p:nvPicPr>
        <p:blipFill rotWithShape="1">
          <a:blip r:embed="rId9" cstate="hqprint">
            <a:extLst>
              <a:ext uri="{28A0092B-C50C-407E-A947-70E740481C1C}">
                <a14:useLocalDpi xmlns:a14="http://schemas.microsoft.com/office/drawing/2010/main"/>
              </a:ext>
            </a:extLst>
          </a:blip>
          <a:srcRect/>
          <a:stretch/>
        </p:blipFill>
        <p:spPr>
          <a:xfrm>
            <a:off x="10726611" y="7631781"/>
            <a:ext cx="2075884" cy="1285072"/>
          </a:xfrm>
          <a:prstGeom prst="rect">
            <a:avLst/>
          </a:prstGeom>
        </p:spPr>
      </p:pic>
      <p:pic>
        <p:nvPicPr>
          <p:cNvPr id="13" name="Picture 12">
            <a:extLst>
              <a:ext uri="{FF2B5EF4-FFF2-40B4-BE49-F238E27FC236}">
                <a16:creationId xmlns:a16="http://schemas.microsoft.com/office/drawing/2014/main" id="{3141D84A-D9A0-4745-89AC-6F5807129808}"/>
              </a:ext>
            </a:extLst>
          </p:cNvPr>
          <p:cNvPicPr>
            <a:picLocks noChangeAspect="1"/>
          </p:cNvPicPr>
          <p:nvPr/>
        </p:nvPicPr>
        <p:blipFill rotWithShape="1">
          <a:blip r:embed="rId10" cstate="hqprint">
            <a:extLst>
              <a:ext uri="{28A0092B-C50C-407E-A947-70E740481C1C}">
                <a14:useLocalDpi xmlns:a14="http://schemas.microsoft.com/office/drawing/2010/main"/>
              </a:ext>
            </a:extLst>
          </a:blip>
          <a:srcRect/>
          <a:stretch/>
        </p:blipFill>
        <p:spPr>
          <a:xfrm>
            <a:off x="779221" y="1306119"/>
            <a:ext cx="6068907" cy="1285072"/>
          </a:xfrm>
          <a:prstGeom prst="rect">
            <a:avLst/>
          </a:prstGeom>
        </p:spPr>
      </p:pic>
      <p:pic>
        <p:nvPicPr>
          <p:cNvPr id="15" name="Picture 14">
            <a:extLst>
              <a:ext uri="{FF2B5EF4-FFF2-40B4-BE49-F238E27FC236}">
                <a16:creationId xmlns:a16="http://schemas.microsoft.com/office/drawing/2014/main" id="{57A124B6-BB4D-48DB-852C-E243175AF188}"/>
              </a:ext>
            </a:extLst>
          </p:cNvPr>
          <p:cNvPicPr>
            <a:picLocks noChangeAspect="1"/>
          </p:cNvPicPr>
          <p:nvPr/>
        </p:nvPicPr>
        <p:blipFill rotWithShape="1">
          <a:blip r:embed="rId11"/>
          <a:srcRect l="29167" t="34568" r="19166" b="48518"/>
          <a:stretch/>
        </p:blipFill>
        <p:spPr>
          <a:xfrm>
            <a:off x="604449" y="2577281"/>
            <a:ext cx="6719147" cy="1237264"/>
          </a:xfrm>
          <a:prstGeom prst="rect">
            <a:avLst/>
          </a:prstGeom>
        </p:spPr>
      </p:pic>
      <p:sp>
        <p:nvSpPr>
          <p:cNvPr id="16" name="TextBox 15">
            <a:extLst>
              <a:ext uri="{FF2B5EF4-FFF2-40B4-BE49-F238E27FC236}">
                <a16:creationId xmlns:a16="http://schemas.microsoft.com/office/drawing/2014/main" id="{F8994C14-F1B9-4916-A2A5-45AAFC52A91F}"/>
              </a:ext>
            </a:extLst>
          </p:cNvPr>
          <p:cNvSpPr txBox="1"/>
          <p:nvPr/>
        </p:nvSpPr>
        <p:spPr>
          <a:xfrm>
            <a:off x="7586133" y="1872954"/>
            <a:ext cx="5217064" cy="530017"/>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2844" err="1"/>
              <a:t>Feroz</a:t>
            </a:r>
            <a:r>
              <a:rPr lang="en-US" sz="2844"/>
              <a:t> and Hobson 2008, </a:t>
            </a:r>
            <a:r>
              <a:rPr lang="en-US" sz="2844" i="1"/>
              <a:t>MNRAS</a:t>
            </a:r>
          </a:p>
        </p:txBody>
      </p:sp>
      <p:sp>
        <p:nvSpPr>
          <p:cNvPr id="17" name="TextBox 16">
            <a:extLst>
              <a:ext uri="{FF2B5EF4-FFF2-40B4-BE49-F238E27FC236}">
                <a16:creationId xmlns:a16="http://schemas.microsoft.com/office/drawing/2014/main" id="{BA072CA7-8CAD-4584-B29C-E08C6A10328E}"/>
              </a:ext>
            </a:extLst>
          </p:cNvPr>
          <p:cNvSpPr txBox="1"/>
          <p:nvPr/>
        </p:nvSpPr>
        <p:spPr>
          <a:xfrm>
            <a:off x="821196" y="5246541"/>
            <a:ext cx="4055605" cy="705065"/>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991"/>
              <a:t>Transform this horrible integral into a 1D integral over prior volume:</a:t>
            </a:r>
          </a:p>
        </p:txBody>
      </p:sp>
      <p:sp>
        <p:nvSpPr>
          <p:cNvPr id="18" name="TextBox 17">
            <a:extLst>
              <a:ext uri="{FF2B5EF4-FFF2-40B4-BE49-F238E27FC236}">
                <a16:creationId xmlns:a16="http://schemas.microsoft.com/office/drawing/2014/main" id="{E3C01A83-342A-4D7F-88CE-D67FF15BEF54}"/>
              </a:ext>
            </a:extLst>
          </p:cNvPr>
          <p:cNvSpPr txBox="1"/>
          <p:nvPr/>
        </p:nvSpPr>
        <p:spPr>
          <a:xfrm>
            <a:off x="742588" y="8397649"/>
            <a:ext cx="5543066" cy="705065"/>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991"/>
              <a:t>Can then calculate Bayesian evidence as summation over likelihood contours:</a:t>
            </a:r>
          </a:p>
        </p:txBody>
      </p:sp>
      <p:sp>
        <p:nvSpPr>
          <p:cNvPr id="19" name="TextBox 18">
            <a:extLst>
              <a:ext uri="{FF2B5EF4-FFF2-40B4-BE49-F238E27FC236}">
                <a16:creationId xmlns:a16="http://schemas.microsoft.com/office/drawing/2014/main" id="{8CDC51EA-DA0F-4160-A450-7B8AFF38C803}"/>
              </a:ext>
            </a:extLst>
          </p:cNvPr>
          <p:cNvSpPr txBox="1"/>
          <p:nvPr/>
        </p:nvSpPr>
        <p:spPr>
          <a:xfrm>
            <a:off x="6285653" y="8117365"/>
            <a:ext cx="5543066" cy="398699"/>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991"/>
              <a:t>Posteriors can then be easily calculated:</a:t>
            </a:r>
          </a:p>
        </p:txBody>
      </p:sp>
      <p:sp>
        <p:nvSpPr>
          <p:cNvPr id="20" name="TextBox 19">
            <a:extLst>
              <a:ext uri="{FF2B5EF4-FFF2-40B4-BE49-F238E27FC236}">
                <a16:creationId xmlns:a16="http://schemas.microsoft.com/office/drawing/2014/main" id="{68071597-41CE-4A93-8153-7C7027494CA4}"/>
              </a:ext>
            </a:extLst>
          </p:cNvPr>
          <p:cNvSpPr txBox="1"/>
          <p:nvPr/>
        </p:nvSpPr>
        <p:spPr>
          <a:xfrm>
            <a:off x="5093547" y="8974625"/>
            <a:ext cx="7044267" cy="442557"/>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2276" b="1"/>
              <a:t>Nested Sampling Produces same posteriors as MCMC </a:t>
            </a:r>
          </a:p>
        </p:txBody>
      </p:sp>
    </p:spTree>
    <p:extLst>
      <p:ext uri="{BB962C8B-B14F-4D97-AF65-F5344CB8AC3E}">
        <p14:creationId xmlns:p14="http://schemas.microsoft.com/office/powerpoint/2010/main" val="328879601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DD1B250-3FFB-4849-8D8C-1D26C63459B7}"/>
              </a:ext>
            </a:extLst>
          </p:cNvPr>
          <p:cNvSpPr>
            <a:spLocks noGrp="1"/>
          </p:cNvSpPr>
          <p:nvPr>
            <p:ph type="sldNum" sz="quarter" idx="12"/>
          </p:nvPr>
        </p:nvSpPr>
        <p:spPr/>
        <p:txBody>
          <a:bodyPr/>
          <a:lstStyle>
            <a:defPPr>
              <a:defRPr lang="en-US"/>
            </a:defPPr>
            <a:lvl1pPr marL="0" algn="l" defTabSz="1849514" rtl="0" eaLnBrk="1" latinLnBrk="0" hangingPunct="1">
              <a:defRPr sz="3641" kern="1200">
                <a:solidFill>
                  <a:schemeClr val="tx1"/>
                </a:solidFill>
                <a:latin typeface="+mn-lt"/>
                <a:ea typeface="+mn-ea"/>
                <a:cs typeface="+mn-cs"/>
              </a:defRPr>
            </a:lvl1pPr>
            <a:lvl2pPr marL="924757" algn="l" defTabSz="1849514" rtl="0" eaLnBrk="1" latinLnBrk="0" hangingPunct="1">
              <a:defRPr sz="3641" kern="1200">
                <a:solidFill>
                  <a:schemeClr val="tx1"/>
                </a:solidFill>
                <a:latin typeface="+mn-lt"/>
                <a:ea typeface="+mn-ea"/>
                <a:cs typeface="+mn-cs"/>
              </a:defRPr>
            </a:lvl2pPr>
            <a:lvl3pPr marL="1849514" algn="l" defTabSz="1849514" rtl="0" eaLnBrk="1" latinLnBrk="0" hangingPunct="1">
              <a:defRPr sz="3641" kern="1200">
                <a:solidFill>
                  <a:schemeClr val="tx1"/>
                </a:solidFill>
                <a:latin typeface="+mn-lt"/>
                <a:ea typeface="+mn-ea"/>
                <a:cs typeface="+mn-cs"/>
              </a:defRPr>
            </a:lvl3pPr>
            <a:lvl4pPr marL="2774271" algn="l" defTabSz="1849514" rtl="0" eaLnBrk="1" latinLnBrk="0" hangingPunct="1">
              <a:defRPr sz="3641" kern="1200">
                <a:solidFill>
                  <a:schemeClr val="tx1"/>
                </a:solidFill>
                <a:latin typeface="+mn-lt"/>
                <a:ea typeface="+mn-ea"/>
                <a:cs typeface="+mn-cs"/>
              </a:defRPr>
            </a:lvl4pPr>
            <a:lvl5pPr marL="3699027" algn="l" defTabSz="1849514" rtl="0" eaLnBrk="1" latinLnBrk="0" hangingPunct="1">
              <a:defRPr sz="3641" kern="1200">
                <a:solidFill>
                  <a:schemeClr val="tx1"/>
                </a:solidFill>
                <a:latin typeface="+mn-lt"/>
                <a:ea typeface="+mn-ea"/>
                <a:cs typeface="+mn-cs"/>
              </a:defRPr>
            </a:lvl5pPr>
            <a:lvl6pPr marL="4623784" algn="l" defTabSz="1849514" rtl="0" eaLnBrk="1" latinLnBrk="0" hangingPunct="1">
              <a:defRPr sz="3641" kern="1200">
                <a:solidFill>
                  <a:schemeClr val="tx1"/>
                </a:solidFill>
                <a:latin typeface="+mn-lt"/>
                <a:ea typeface="+mn-ea"/>
                <a:cs typeface="+mn-cs"/>
              </a:defRPr>
            </a:lvl6pPr>
            <a:lvl7pPr marL="5548541" algn="l" defTabSz="1849514" rtl="0" eaLnBrk="1" latinLnBrk="0" hangingPunct="1">
              <a:defRPr sz="3641" kern="1200">
                <a:solidFill>
                  <a:schemeClr val="tx1"/>
                </a:solidFill>
                <a:latin typeface="+mn-lt"/>
                <a:ea typeface="+mn-ea"/>
                <a:cs typeface="+mn-cs"/>
              </a:defRPr>
            </a:lvl7pPr>
            <a:lvl8pPr marL="6473298" algn="l" defTabSz="1849514" rtl="0" eaLnBrk="1" latinLnBrk="0" hangingPunct="1">
              <a:defRPr sz="3641" kern="1200">
                <a:solidFill>
                  <a:schemeClr val="tx1"/>
                </a:solidFill>
                <a:latin typeface="+mn-lt"/>
                <a:ea typeface="+mn-ea"/>
                <a:cs typeface="+mn-cs"/>
              </a:defRPr>
            </a:lvl8pPr>
            <a:lvl9pPr marL="7398055" algn="l" defTabSz="1849514" rtl="0" eaLnBrk="1" latinLnBrk="0" hangingPunct="1">
              <a:defRPr sz="3641" kern="1200">
                <a:solidFill>
                  <a:schemeClr val="tx1"/>
                </a:solidFill>
                <a:latin typeface="+mn-lt"/>
                <a:ea typeface="+mn-ea"/>
                <a:cs typeface="+mn-cs"/>
              </a:defRPr>
            </a:lvl9pPr>
          </a:lstStyle>
          <a:p>
            <a:fld id="{B6F15528-21DE-4FAA-801E-634DDDAF4B2B}" type="slidenum">
              <a:rPr lang="en-US" smtClean="0"/>
              <a:pPr/>
              <a:t>42</a:t>
            </a:fld>
            <a:endParaRPr lang="en-US"/>
          </a:p>
        </p:txBody>
      </p:sp>
      <p:pic>
        <p:nvPicPr>
          <p:cNvPr id="5" name="Picture 4">
            <a:extLst>
              <a:ext uri="{FF2B5EF4-FFF2-40B4-BE49-F238E27FC236}">
                <a16:creationId xmlns:a16="http://schemas.microsoft.com/office/drawing/2014/main" id="{64E0EA51-CFD4-4364-B1D8-3EC09DD4DFA8}"/>
              </a:ext>
            </a:extLst>
          </p:cNvPr>
          <p:cNvPicPr>
            <a:picLocks noChangeAspect="1"/>
          </p:cNvPicPr>
          <p:nvPr/>
        </p:nvPicPr>
        <p:blipFill rotWithShape="1">
          <a:blip r:embed="rId3"/>
          <a:srcRect l="12500" t="17407" r="28333" b="5556"/>
          <a:stretch/>
        </p:blipFill>
        <p:spPr>
          <a:xfrm>
            <a:off x="541867" y="758613"/>
            <a:ext cx="11595947" cy="8492806"/>
          </a:xfrm>
          <a:prstGeom prst="rect">
            <a:avLst/>
          </a:prstGeom>
        </p:spPr>
      </p:pic>
      <p:sp>
        <p:nvSpPr>
          <p:cNvPr id="6" name="TextBox 5">
            <a:extLst>
              <a:ext uri="{FF2B5EF4-FFF2-40B4-BE49-F238E27FC236}">
                <a16:creationId xmlns:a16="http://schemas.microsoft.com/office/drawing/2014/main" id="{9D7D41B0-A29C-49DA-BB18-E8B3CA9649B8}"/>
              </a:ext>
            </a:extLst>
          </p:cNvPr>
          <p:cNvSpPr txBox="1"/>
          <p:nvPr/>
        </p:nvSpPr>
        <p:spPr>
          <a:xfrm flipH="1">
            <a:off x="1733973" y="108374"/>
            <a:ext cx="9645227" cy="617541"/>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3413" b="1">
                <a:solidFill>
                  <a:srgbClr val="00B050"/>
                </a:solidFill>
              </a:rPr>
              <a:t>TRAPPIST-1e, </a:t>
            </a:r>
            <a:r>
              <a:rPr lang="en-US" sz="3413" b="1" err="1">
                <a:solidFill>
                  <a:srgbClr val="00B050"/>
                </a:solidFill>
              </a:rPr>
              <a:t>NIRSpec</a:t>
            </a:r>
            <a:r>
              <a:rPr lang="en-US" sz="3413" b="1">
                <a:solidFill>
                  <a:srgbClr val="00B050"/>
                </a:solidFill>
              </a:rPr>
              <a:t> prism on JWST, 10 transits</a:t>
            </a:r>
          </a:p>
        </p:txBody>
      </p:sp>
      <p:sp>
        <p:nvSpPr>
          <p:cNvPr id="7" name="Rectangle 6">
            <a:extLst>
              <a:ext uri="{FF2B5EF4-FFF2-40B4-BE49-F238E27FC236}">
                <a16:creationId xmlns:a16="http://schemas.microsoft.com/office/drawing/2014/main" id="{52FFBA4C-CE0F-4A47-95D5-255BD1038D2A}"/>
              </a:ext>
            </a:extLst>
          </p:cNvPr>
          <p:cNvSpPr/>
          <p:nvPr/>
        </p:nvSpPr>
        <p:spPr>
          <a:xfrm>
            <a:off x="37439" y="8988637"/>
            <a:ext cx="11379200" cy="617733"/>
          </a:xfrm>
          <a:prstGeom prst="rect">
            <a:avLst/>
          </a:prstGeom>
        </p:spPr>
        <p:txBody>
          <a:bodyPr wrap="square">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707">
                <a:solidFill>
                  <a:srgbClr val="505050"/>
                </a:solidFill>
                <a:latin typeface="Georgia" panose="02040502050405020303" pitchFamily="18" charset="0"/>
              </a:rPr>
              <a:t>J. </a:t>
            </a:r>
            <a:r>
              <a:rPr lang="en-US" sz="1707" err="1">
                <a:solidFill>
                  <a:srgbClr val="505050"/>
                </a:solidFill>
                <a:latin typeface="Georgia" panose="02040502050405020303" pitchFamily="18" charset="0"/>
              </a:rPr>
              <a:t>Krissansen</a:t>
            </a:r>
            <a:r>
              <a:rPr lang="en-US" sz="1707">
                <a:solidFill>
                  <a:srgbClr val="505050"/>
                </a:solidFill>
                <a:latin typeface="Georgia" panose="02040502050405020303" pitchFamily="18" charset="0"/>
              </a:rPr>
              <a:t>-Totton, R. Garland, P. Irwin &amp; D. C. </a:t>
            </a:r>
            <a:r>
              <a:rPr lang="en-US" sz="1707" err="1">
                <a:solidFill>
                  <a:srgbClr val="505050"/>
                </a:solidFill>
                <a:latin typeface="Georgia" panose="02040502050405020303" pitchFamily="18" charset="0"/>
              </a:rPr>
              <a:t>Catling</a:t>
            </a:r>
            <a:r>
              <a:rPr lang="en-US" sz="1707">
                <a:solidFill>
                  <a:srgbClr val="505050"/>
                </a:solidFill>
                <a:latin typeface="Georgia" panose="02040502050405020303" pitchFamily="18" charset="0"/>
              </a:rPr>
              <a:t>. Detectability of biosignatures in anoxic atmospheres with the James Webb Space Telescope: A TRAPPIST-1e case study, submitted to </a:t>
            </a:r>
            <a:r>
              <a:rPr lang="en-US" sz="1707" i="1">
                <a:solidFill>
                  <a:srgbClr val="505050"/>
                </a:solidFill>
                <a:latin typeface="Georgia" panose="02040502050405020303" pitchFamily="18" charset="0"/>
              </a:rPr>
              <a:t>Astronomical Journal</a:t>
            </a:r>
            <a:r>
              <a:rPr lang="en-US" sz="1707">
                <a:solidFill>
                  <a:srgbClr val="505050"/>
                </a:solidFill>
                <a:latin typeface="Georgia" panose="02040502050405020303" pitchFamily="18" charset="0"/>
              </a:rPr>
              <a:t>, 2018.</a:t>
            </a:r>
            <a:endParaRPr lang="en-US" sz="1707"/>
          </a:p>
        </p:txBody>
      </p:sp>
    </p:spTree>
    <p:extLst>
      <p:ext uri="{BB962C8B-B14F-4D97-AF65-F5344CB8AC3E}">
        <p14:creationId xmlns:p14="http://schemas.microsoft.com/office/powerpoint/2010/main" val="1147953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C11B11F-7FEE-4CA6-95E2-B4342C95A1BC}"/>
              </a:ext>
            </a:extLst>
          </p:cNvPr>
          <p:cNvSpPr>
            <a:spLocks noGrp="1"/>
          </p:cNvSpPr>
          <p:nvPr>
            <p:ph type="sldNum" sz="quarter" idx="12"/>
          </p:nvPr>
        </p:nvSpPr>
        <p:spPr/>
        <p:txBody>
          <a:bodyPr/>
          <a:lstStyle>
            <a:defPPr>
              <a:defRPr lang="en-US"/>
            </a:defPPr>
            <a:lvl1pPr marL="0" algn="l" defTabSz="1849514" rtl="0" eaLnBrk="1" latinLnBrk="0" hangingPunct="1">
              <a:defRPr sz="3641" kern="1200">
                <a:solidFill>
                  <a:schemeClr val="tx1"/>
                </a:solidFill>
                <a:latin typeface="+mn-lt"/>
                <a:ea typeface="+mn-ea"/>
                <a:cs typeface="+mn-cs"/>
              </a:defRPr>
            </a:lvl1pPr>
            <a:lvl2pPr marL="924757" algn="l" defTabSz="1849514" rtl="0" eaLnBrk="1" latinLnBrk="0" hangingPunct="1">
              <a:defRPr sz="3641" kern="1200">
                <a:solidFill>
                  <a:schemeClr val="tx1"/>
                </a:solidFill>
                <a:latin typeface="+mn-lt"/>
                <a:ea typeface="+mn-ea"/>
                <a:cs typeface="+mn-cs"/>
              </a:defRPr>
            </a:lvl2pPr>
            <a:lvl3pPr marL="1849514" algn="l" defTabSz="1849514" rtl="0" eaLnBrk="1" latinLnBrk="0" hangingPunct="1">
              <a:defRPr sz="3641" kern="1200">
                <a:solidFill>
                  <a:schemeClr val="tx1"/>
                </a:solidFill>
                <a:latin typeface="+mn-lt"/>
                <a:ea typeface="+mn-ea"/>
                <a:cs typeface="+mn-cs"/>
              </a:defRPr>
            </a:lvl3pPr>
            <a:lvl4pPr marL="2774271" algn="l" defTabSz="1849514" rtl="0" eaLnBrk="1" latinLnBrk="0" hangingPunct="1">
              <a:defRPr sz="3641" kern="1200">
                <a:solidFill>
                  <a:schemeClr val="tx1"/>
                </a:solidFill>
                <a:latin typeface="+mn-lt"/>
                <a:ea typeface="+mn-ea"/>
                <a:cs typeface="+mn-cs"/>
              </a:defRPr>
            </a:lvl4pPr>
            <a:lvl5pPr marL="3699027" algn="l" defTabSz="1849514" rtl="0" eaLnBrk="1" latinLnBrk="0" hangingPunct="1">
              <a:defRPr sz="3641" kern="1200">
                <a:solidFill>
                  <a:schemeClr val="tx1"/>
                </a:solidFill>
                <a:latin typeface="+mn-lt"/>
                <a:ea typeface="+mn-ea"/>
                <a:cs typeface="+mn-cs"/>
              </a:defRPr>
            </a:lvl5pPr>
            <a:lvl6pPr marL="4623784" algn="l" defTabSz="1849514" rtl="0" eaLnBrk="1" latinLnBrk="0" hangingPunct="1">
              <a:defRPr sz="3641" kern="1200">
                <a:solidFill>
                  <a:schemeClr val="tx1"/>
                </a:solidFill>
                <a:latin typeface="+mn-lt"/>
                <a:ea typeface="+mn-ea"/>
                <a:cs typeface="+mn-cs"/>
              </a:defRPr>
            </a:lvl6pPr>
            <a:lvl7pPr marL="5548541" algn="l" defTabSz="1849514" rtl="0" eaLnBrk="1" latinLnBrk="0" hangingPunct="1">
              <a:defRPr sz="3641" kern="1200">
                <a:solidFill>
                  <a:schemeClr val="tx1"/>
                </a:solidFill>
                <a:latin typeface="+mn-lt"/>
                <a:ea typeface="+mn-ea"/>
                <a:cs typeface="+mn-cs"/>
              </a:defRPr>
            </a:lvl7pPr>
            <a:lvl8pPr marL="6473298" algn="l" defTabSz="1849514" rtl="0" eaLnBrk="1" latinLnBrk="0" hangingPunct="1">
              <a:defRPr sz="3641" kern="1200">
                <a:solidFill>
                  <a:schemeClr val="tx1"/>
                </a:solidFill>
                <a:latin typeface="+mn-lt"/>
                <a:ea typeface="+mn-ea"/>
                <a:cs typeface="+mn-cs"/>
              </a:defRPr>
            </a:lvl8pPr>
            <a:lvl9pPr marL="7398055" algn="l" defTabSz="1849514" rtl="0" eaLnBrk="1" latinLnBrk="0" hangingPunct="1">
              <a:defRPr sz="3641" kern="1200">
                <a:solidFill>
                  <a:schemeClr val="tx1"/>
                </a:solidFill>
                <a:latin typeface="+mn-lt"/>
                <a:ea typeface="+mn-ea"/>
                <a:cs typeface="+mn-cs"/>
              </a:defRPr>
            </a:lvl9pPr>
          </a:lstStyle>
          <a:p>
            <a:fld id="{B6F15528-21DE-4FAA-801E-634DDDAF4B2B}" type="slidenum">
              <a:rPr lang="en-US" smtClean="0"/>
              <a:pPr/>
              <a:t>43</a:t>
            </a:fld>
            <a:endParaRPr lang="en-US"/>
          </a:p>
        </p:txBody>
      </p:sp>
      <p:pic>
        <p:nvPicPr>
          <p:cNvPr id="5" name="Picture 4">
            <a:extLst>
              <a:ext uri="{FF2B5EF4-FFF2-40B4-BE49-F238E27FC236}">
                <a16:creationId xmlns:a16="http://schemas.microsoft.com/office/drawing/2014/main" id="{4AE822F5-15E4-4099-BC8A-B83C6E92E1F8}"/>
              </a:ext>
            </a:extLst>
          </p:cNvPr>
          <p:cNvPicPr>
            <a:picLocks noChangeAspect="1"/>
          </p:cNvPicPr>
          <p:nvPr/>
        </p:nvPicPr>
        <p:blipFill rotWithShape="1">
          <a:blip r:embed="rId2"/>
          <a:srcRect l="22367" r="22367"/>
          <a:stretch/>
        </p:blipFill>
        <p:spPr>
          <a:xfrm>
            <a:off x="216747" y="216747"/>
            <a:ext cx="9211733" cy="9375494"/>
          </a:xfrm>
          <a:prstGeom prst="rect">
            <a:avLst/>
          </a:prstGeom>
        </p:spPr>
      </p:pic>
      <p:sp>
        <p:nvSpPr>
          <p:cNvPr id="7" name="TextBox 6">
            <a:extLst>
              <a:ext uri="{FF2B5EF4-FFF2-40B4-BE49-F238E27FC236}">
                <a16:creationId xmlns:a16="http://schemas.microsoft.com/office/drawing/2014/main" id="{7508F6D9-333E-4536-BA4C-035C2E467CCF}"/>
              </a:ext>
            </a:extLst>
          </p:cNvPr>
          <p:cNvSpPr txBox="1"/>
          <p:nvPr/>
        </p:nvSpPr>
        <p:spPr>
          <a:xfrm flipH="1">
            <a:off x="2600960" y="325121"/>
            <a:ext cx="9645227" cy="617541"/>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3413" b="1">
                <a:solidFill>
                  <a:srgbClr val="00B050"/>
                </a:solidFill>
              </a:rPr>
              <a:t>TRAPPIST-1e, </a:t>
            </a:r>
            <a:r>
              <a:rPr lang="en-US" sz="3413" b="1" err="1">
                <a:solidFill>
                  <a:srgbClr val="00B050"/>
                </a:solidFill>
              </a:rPr>
              <a:t>NIRSpec</a:t>
            </a:r>
            <a:r>
              <a:rPr lang="en-US" sz="3413" b="1">
                <a:solidFill>
                  <a:srgbClr val="00B050"/>
                </a:solidFill>
              </a:rPr>
              <a:t> prism on JWST, 10 transits</a:t>
            </a:r>
          </a:p>
        </p:txBody>
      </p:sp>
      <p:sp>
        <p:nvSpPr>
          <p:cNvPr id="8" name="TextBox 7">
            <a:extLst>
              <a:ext uri="{FF2B5EF4-FFF2-40B4-BE49-F238E27FC236}">
                <a16:creationId xmlns:a16="http://schemas.microsoft.com/office/drawing/2014/main" id="{8B789985-B752-4ADB-AED3-C4BBAED9E04A}"/>
              </a:ext>
            </a:extLst>
          </p:cNvPr>
          <p:cNvSpPr txBox="1"/>
          <p:nvPr/>
        </p:nvSpPr>
        <p:spPr>
          <a:xfrm flipH="1">
            <a:off x="5093547" y="1408853"/>
            <a:ext cx="7802880" cy="2757678"/>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pPr marL="487672" indent="-487672">
              <a:buFontTx/>
              <a:buChar char="-"/>
            </a:pPr>
            <a:r>
              <a:rPr lang="en-US" sz="2844">
                <a:solidFill>
                  <a:srgbClr val="00B050"/>
                </a:solidFill>
              </a:rPr>
              <a:t>CH4 and CO2 are detectable for an early Earth-like TRAPPIST-1e</a:t>
            </a:r>
          </a:p>
          <a:p>
            <a:pPr marL="487672" indent="-487672">
              <a:buFontTx/>
              <a:buChar char="-"/>
            </a:pPr>
            <a:r>
              <a:rPr lang="en-US" sz="2844">
                <a:solidFill>
                  <a:srgbClr val="00B050"/>
                </a:solidFill>
              </a:rPr>
              <a:t>CH4 abundance can be constrained well enough to rule out non-biological production.</a:t>
            </a:r>
          </a:p>
          <a:p>
            <a:pPr marL="487672" indent="-487672">
              <a:buFontTx/>
              <a:buChar char="-"/>
            </a:pPr>
            <a:r>
              <a:rPr lang="en-US" sz="2844">
                <a:solidFill>
                  <a:srgbClr val="00B050"/>
                </a:solidFill>
              </a:rPr>
              <a:t>CH4/CO2 biosignature easier to detect than biological O3/O2 (next slide).</a:t>
            </a:r>
          </a:p>
        </p:txBody>
      </p:sp>
      <p:sp>
        <p:nvSpPr>
          <p:cNvPr id="9" name="Rectangle 8">
            <a:extLst>
              <a:ext uri="{FF2B5EF4-FFF2-40B4-BE49-F238E27FC236}">
                <a16:creationId xmlns:a16="http://schemas.microsoft.com/office/drawing/2014/main" id="{04453351-4867-400A-A0A9-CEE0B300E262}"/>
              </a:ext>
            </a:extLst>
          </p:cNvPr>
          <p:cNvSpPr/>
          <p:nvPr/>
        </p:nvSpPr>
        <p:spPr>
          <a:xfrm>
            <a:off x="9428480" y="7211839"/>
            <a:ext cx="3576320" cy="2232405"/>
          </a:xfrm>
          <a:prstGeom prst="rect">
            <a:avLst/>
          </a:prstGeom>
        </p:spPr>
        <p:txBody>
          <a:bodyPr wrap="square">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707">
                <a:solidFill>
                  <a:srgbClr val="505050"/>
                </a:solidFill>
                <a:latin typeface="Georgia" panose="02040502050405020303" pitchFamily="18" charset="0"/>
              </a:rPr>
              <a:t>J. </a:t>
            </a:r>
            <a:r>
              <a:rPr lang="en-US" sz="1707" err="1">
                <a:solidFill>
                  <a:srgbClr val="505050"/>
                </a:solidFill>
                <a:latin typeface="Georgia" panose="02040502050405020303" pitchFamily="18" charset="0"/>
              </a:rPr>
              <a:t>Krissansen</a:t>
            </a:r>
            <a:r>
              <a:rPr lang="en-US" sz="1707">
                <a:solidFill>
                  <a:srgbClr val="505050"/>
                </a:solidFill>
                <a:latin typeface="Georgia" panose="02040502050405020303" pitchFamily="18" charset="0"/>
              </a:rPr>
              <a:t>-Totton, R. Garland, P. Irwin &amp; D. C. </a:t>
            </a:r>
            <a:r>
              <a:rPr lang="en-US" sz="1707" err="1">
                <a:solidFill>
                  <a:srgbClr val="505050"/>
                </a:solidFill>
                <a:latin typeface="Georgia" panose="02040502050405020303" pitchFamily="18" charset="0"/>
              </a:rPr>
              <a:t>Catling</a:t>
            </a:r>
            <a:r>
              <a:rPr lang="en-US" sz="1707">
                <a:solidFill>
                  <a:srgbClr val="505050"/>
                </a:solidFill>
                <a:latin typeface="Georgia" panose="02040502050405020303" pitchFamily="18" charset="0"/>
              </a:rPr>
              <a:t>. Detectability of biosignatures in anoxic atmospheres with the James Webb Space Telescope: A TRAPPIST-1e case study, submitted to </a:t>
            </a:r>
            <a:r>
              <a:rPr lang="en-US" sz="1707" i="1">
                <a:solidFill>
                  <a:srgbClr val="505050"/>
                </a:solidFill>
                <a:latin typeface="Georgia" panose="02040502050405020303" pitchFamily="18" charset="0"/>
              </a:rPr>
              <a:t>Astronomical Journal</a:t>
            </a:r>
            <a:r>
              <a:rPr lang="en-US" sz="1707">
                <a:solidFill>
                  <a:srgbClr val="505050"/>
                </a:solidFill>
                <a:latin typeface="Georgia" panose="02040502050405020303" pitchFamily="18" charset="0"/>
              </a:rPr>
              <a:t>, 2018.</a:t>
            </a:r>
            <a:endParaRPr lang="en-US" sz="1707"/>
          </a:p>
        </p:txBody>
      </p:sp>
    </p:spTree>
    <p:extLst>
      <p:ext uri="{BB962C8B-B14F-4D97-AF65-F5344CB8AC3E}">
        <p14:creationId xmlns:p14="http://schemas.microsoft.com/office/powerpoint/2010/main" val="22188497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F8629D6-9E3E-461E-B938-3001D90A390C}"/>
              </a:ext>
            </a:extLst>
          </p:cNvPr>
          <p:cNvSpPr>
            <a:spLocks noGrp="1"/>
          </p:cNvSpPr>
          <p:nvPr>
            <p:ph type="sldNum" sz="quarter" idx="12"/>
          </p:nvPr>
        </p:nvSpPr>
        <p:spPr/>
        <p:txBody>
          <a:bodyPr/>
          <a:lstStyle>
            <a:defPPr>
              <a:defRPr lang="en-US"/>
            </a:defPPr>
            <a:lvl1pPr marL="0" algn="l" defTabSz="1849514" rtl="0" eaLnBrk="1" latinLnBrk="0" hangingPunct="1">
              <a:defRPr sz="3641" kern="1200">
                <a:solidFill>
                  <a:schemeClr val="tx1"/>
                </a:solidFill>
                <a:latin typeface="+mn-lt"/>
                <a:ea typeface="+mn-ea"/>
                <a:cs typeface="+mn-cs"/>
              </a:defRPr>
            </a:lvl1pPr>
            <a:lvl2pPr marL="924757" algn="l" defTabSz="1849514" rtl="0" eaLnBrk="1" latinLnBrk="0" hangingPunct="1">
              <a:defRPr sz="3641" kern="1200">
                <a:solidFill>
                  <a:schemeClr val="tx1"/>
                </a:solidFill>
                <a:latin typeface="+mn-lt"/>
                <a:ea typeface="+mn-ea"/>
                <a:cs typeface="+mn-cs"/>
              </a:defRPr>
            </a:lvl2pPr>
            <a:lvl3pPr marL="1849514" algn="l" defTabSz="1849514" rtl="0" eaLnBrk="1" latinLnBrk="0" hangingPunct="1">
              <a:defRPr sz="3641" kern="1200">
                <a:solidFill>
                  <a:schemeClr val="tx1"/>
                </a:solidFill>
                <a:latin typeface="+mn-lt"/>
                <a:ea typeface="+mn-ea"/>
                <a:cs typeface="+mn-cs"/>
              </a:defRPr>
            </a:lvl3pPr>
            <a:lvl4pPr marL="2774271" algn="l" defTabSz="1849514" rtl="0" eaLnBrk="1" latinLnBrk="0" hangingPunct="1">
              <a:defRPr sz="3641" kern="1200">
                <a:solidFill>
                  <a:schemeClr val="tx1"/>
                </a:solidFill>
                <a:latin typeface="+mn-lt"/>
                <a:ea typeface="+mn-ea"/>
                <a:cs typeface="+mn-cs"/>
              </a:defRPr>
            </a:lvl4pPr>
            <a:lvl5pPr marL="3699027" algn="l" defTabSz="1849514" rtl="0" eaLnBrk="1" latinLnBrk="0" hangingPunct="1">
              <a:defRPr sz="3641" kern="1200">
                <a:solidFill>
                  <a:schemeClr val="tx1"/>
                </a:solidFill>
                <a:latin typeface="+mn-lt"/>
                <a:ea typeface="+mn-ea"/>
                <a:cs typeface="+mn-cs"/>
              </a:defRPr>
            </a:lvl5pPr>
            <a:lvl6pPr marL="4623784" algn="l" defTabSz="1849514" rtl="0" eaLnBrk="1" latinLnBrk="0" hangingPunct="1">
              <a:defRPr sz="3641" kern="1200">
                <a:solidFill>
                  <a:schemeClr val="tx1"/>
                </a:solidFill>
                <a:latin typeface="+mn-lt"/>
                <a:ea typeface="+mn-ea"/>
                <a:cs typeface="+mn-cs"/>
              </a:defRPr>
            </a:lvl6pPr>
            <a:lvl7pPr marL="5548541" algn="l" defTabSz="1849514" rtl="0" eaLnBrk="1" latinLnBrk="0" hangingPunct="1">
              <a:defRPr sz="3641" kern="1200">
                <a:solidFill>
                  <a:schemeClr val="tx1"/>
                </a:solidFill>
                <a:latin typeface="+mn-lt"/>
                <a:ea typeface="+mn-ea"/>
                <a:cs typeface="+mn-cs"/>
              </a:defRPr>
            </a:lvl7pPr>
            <a:lvl8pPr marL="6473298" algn="l" defTabSz="1849514" rtl="0" eaLnBrk="1" latinLnBrk="0" hangingPunct="1">
              <a:defRPr sz="3641" kern="1200">
                <a:solidFill>
                  <a:schemeClr val="tx1"/>
                </a:solidFill>
                <a:latin typeface="+mn-lt"/>
                <a:ea typeface="+mn-ea"/>
                <a:cs typeface="+mn-cs"/>
              </a:defRPr>
            </a:lvl8pPr>
            <a:lvl9pPr marL="7398055" algn="l" defTabSz="1849514" rtl="0" eaLnBrk="1" latinLnBrk="0" hangingPunct="1">
              <a:defRPr sz="3641" kern="1200">
                <a:solidFill>
                  <a:schemeClr val="tx1"/>
                </a:solidFill>
                <a:latin typeface="+mn-lt"/>
                <a:ea typeface="+mn-ea"/>
                <a:cs typeface="+mn-cs"/>
              </a:defRPr>
            </a:lvl9pPr>
          </a:lstStyle>
          <a:p>
            <a:fld id="{B6F15528-21DE-4FAA-801E-634DDDAF4B2B}" type="slidenum">
              <a:rPr lang="en-US" smtClean="0"/>
              <a:pPr/>
              <a:t>44</a:t>
            </a:fld>
            <a:endParaRPr lang="en-US"/>
          </a:p>
        </p:txBody>
      </p:sp>
      <p:pic>
        <p:nvPicPr>
          <p:cNvPr id="5" name="Picture 4">
            <a:extLst>
              <a:ext uri="{FF2B5EF4-FFF2-40B4-BE49-F238E27FC236}">
                <a16:creationId xmlns:a16="http://schemas.microsoft.com/office/drawing/2014/main" id="{3CDEA894-7381-4443-9A75-92AE9F9733DC}"/>
              </a:ext>
            </a:extLst>
          </p:cNvPr>
          <p:cNvPicPr>
            <a:picLocks noChangeAspect="1"/>
          </p:cNvPicPr>
          <p:nvPr/>
        </p:nvPicPr>
        <p:blipFill rotWithShape="1">
          <a:blip r:embed="rId2"/>
          <a:srcRect l="31595" t="7037" r="32653" b="4074"/>
          <a:stretch/>
        </p:blipFill>
        <p:spPr>
          <a:xfrm>
            <a:off x="5527040" y="-216746"/>
            <a:ext cx="6935893" cy="9677990"/>
          </a:xfrm>
          <a:prstGeom prst="rect">
            <a:avLst/>
          </a:prstGeom>
        </p:spPr>
      </p:pic>
      <p:sp>
        <p:nvSpPr>
          <p:cNvPr id="6" name="TextBox 5">
            <a:extLst>
              <a:ext uri="{FF2B5EF4-FFF2-40B4-BE49-F238E27FC236}">
                <a16:creationId xmlns:a16="http://schemas.microsoft.com/office/drawing/2014/main" id="{D97D9E7E-F51E-4E42-95B4-F173CB06EC09}"/>
              </a:ext>
            </a:extLst>
          </p:cNvPr>
          <p:cNvSpPr txBox="1"/>
          <p:nvPr/>
        </p:nvSpPr>
        <p:spPr>
          <a:xfrm flipH="1">
            <a:off x="216747" y="1083734"/>
            <a:ext cx="5201920" cy="1882224"/>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2844">
                <a:solidFill>
                  <a:srgbClr val="00B050"/>
                </a:solidFill>
              </a:rPr>
              <a:t>CH4 posteriors for early Earth-like TRAPPIST-1e observed with </a:t>
            </a:r>
            <a:r>
              <a:rPr lang="en-US" sz="2844" err="1">
                <a:solidFill>
                  <a:srgbClr val="00B050"/>
                </a:solidFill>
              </a:rPr>
              <a:t>NIRSpec</a:t>
            </a:r>
            <a:r>
              <a:rPr lang="en-US" sz="2844">
                <a:solidFill>
                  <a:srgbClr val="00B050"/>
                </a:solidFill>
              </a:rPr>
              <a:t> prism. Biological CH4 is detectable. </a:t>
            </a:r>
          </a:p>
        </p:txBody>
      </p:sp>
      <p:sp>
        <p:nvSpPr>
          <p:cNvPr id="7" name="TextBox 6">
            <a:extLst>
              <a:ext uri="{FF2B5EF4-FFF2-40B4-BE49-F238E27FC236}">
                <a16:creationId xmlns:a16="http://schemas.microsoft.com/office/drawing/2014/main" id="{7D8389D5-F5F5-444D-822F-E213A1F5EEB3}"/>
              </a:ext>
            </a:extLst>
          </p:cNvPr>
          <p:cNvSpPr txBox="1"/>
          <p:nvPr/>
        </p:nvSpPr>
        <p:spPr>
          <a:xfrm flipH="1">
            <a:off x="216747" y="3897882"/>
            <a:ext cx="5201920" cy="1882224"/>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2844">
                <a:solidFill>
                  <a:srgbClr val="00B050"/>
                </a:solidFill>
              </a:rPr>
              <a:t>O3 posteriors for modern Earth-like TRAPPIST-1e observed with </a:t>
            </a:r>
            <a:r>
              <a:rPr lang="en-US" sz="2844" err="1">
                <a:solidFill>
                  <a:srgbClr val="00B050"/>
                </a:solidFill>
              </a:rPr>
              <a:t>NIRSpec</a:t>
            </a:r>
            <a:r>
              <a:rPr lang="en-US" sz="2844">
                <a:solidFill>
                  <a:srgbClr val="00B050"/>
                </a:solidFill>
              </a:rPr>
              <a:t> prism. Biological O3 is NOT detectable. </a:t>
            </a:r>
          </a:p>
        </p:txBody>
      </p:sp>
      <p:sp>
        <p:nvSpPr>
          <p:cNvPr id="8" name="TextBox 7">
            <a:extLst>
              <a:ext uri="{FF2B5EF4-FFF2-40B4-BE49-F238E27FC236}">
                <a16:creationId xmlns:a16="http://schemas.microsoft.com/office/drawing/2014/main" id="{96FE08C7-CDF9-4A71-8AA5-4AE333CE2E13}"/>
              </a:ext>
            </a:extLst>
          </p:cNvPr>
          <p:cNvSpPr txBox="1"/>
          <p:nvPr/>
        </p:nvSpPr>
        <p:spPr>
          <a:xfrm flipH="1">
            <a:off x="216747" y="7132303"/>
            <a:ext cx="5201920" cy="1882224"/>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2844">
                <a:solidFill>
                  <a:srgbClr val="00B050"/>
                </a:solidFill>
              </a:rPr>
              <a:t>O3 posteriors for modern Earth-like TRAPPIST-1e observed with MIRI LRS. Biological O3 is NOT detectable. </a:t>
            </a:r>
          </a:p>
        </p:txBody>
      </p:sp>
      <p:sp>
        <p:nvSpPr>
          <p:cNvPr id="9" name="TextBox 8">
            <a:extLst>
              <a:ext uri="{FF2B5EF4-FFF2-40B4-BE49-F238E27FC236}">
                <a16:creationId xmlns:a16="http://schemas.microsoft.com/office/drawing/2014/main" id="{5F159E0F-30D5-40F1-A9C8-E3FB0182A3BF}"/>
              </a:ext>
            </a:extLst>
          </p:cNvPr>
          <p:cNvSpPr txBox="1"/>
          <p:nvPr/>
        </p:nvSpPr>
        <p:spPr>
          <a:xfrm flipH="1">
            <a:off x="325120" y="151810"/>
            <a:ext cx="4768427" cy="617541"/>
          </a:xfrm>
          <a:prstGeom prst="rect">
            <a:avLst/>
          </a:prstGeom>
          <a:noFill/>
        </p:spPr>
        <p:txBody>
          <a:bodyPr wrap="square" rtlCol="0">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3413" b="1">
                <a:solidFill>
                  <a:srgbClr val="00B050"/>
                </a:solidFill>
              </a:rPr>
              <a:t>TRAPPIST-1e 10 transits</a:t>
            </a:r>
          </a:p>
        </p:txBody>
      </p:sp>
      <p:sp>
        <p:nvSpPr>
          <p:cNvPr id="10" name="Rectangle 9">
            <a:extLst>
              <a:ext uri="{FF2B5EF4-FFF2-40B4-BE49-F238E27FC236}">
                <a16:creationId xmlns:a16="http://schemas.microsoft.com/office/drawing/2014/main" id="{9C215C31-F2FC-41B2-AE2C-CDA15C366520}"/>
              </a:ext>
            </a:extLst>
          </p:cNvPr>
          <p:cNvSpPr/>
          <p:nvPr/>
        </p:nvSpPr>
        <p:spPr>
          <a:xfrm>
            <a:off x="37439" y="9097011"/>
            <a:ext cx="11379200" cy="617733"/>
          </a:xfrm>
          <a:prstGeom prst="rect">
            <a:avLst/>
          </a:prstGeom>
        </p:spPr>
        <p:txBody>
          <a:bodyPr wrap="square">
            <a:spAutoFit/>
          </a:bodyPr>
          <a:lstStyle>
            <a:defPPr>
              <a:defRPr lang="en-US"/>
            </a:defPPr>
            <a:lvl1pPr marL="0" algn="l" defTabSz="1300460" rtl="0" eaLnBrk="1" latinLnBrk="0" hangingPunct="1">
              <a:defRPr sz="2560" kern="1200">
                <a:solidFill>
                  <a:schemeClr val="tx1"/>
                </a:solidFill>
                <a:latin typeface="+mn-lt"/>
                <a:ea typeface="+mn-ea"/>
                <a:cs typeface="+mn-cs"/>
              </a:defRPr>
            </a:lvl1pPr>
            <a:lvl2pPr marL="650230" algn="l" defTabSz="1300460" rtl="0" eaLnBrk="1" latinLnBrk="0" hangingPunct="1">
              <a:defRPr sz="2560" kern="1200">
                <a:solidFill>
                  <a:schemeClr val="tx1"/>
                </a:solidFill>
                <a:latin typeface="+mn-lt"/>
                <a:ea typeface="+mn-ea"/>
                <a:cs typeface="+mn-cs"/>
              </a:defRPr>
            </a:lvl2pPr>
            <a:lvl3pPr marL="1300460" algn="l" defTabSz="1300460" rtl="0" eaLnBrk="1" latinLnBrk="0" hangingPunct="1">
              <a:defRPr sz="2560" kern="1200">
                <a:solidFill>
                  <a:schemeClr val="tx1"/>
                </a:solidFill>
                <a:latin typeface="+mn-lt"/>
                <a:ea typeface="+mn-ea"/>
                <a:cs typeface="+mn-cs"/>
              </a:defRPr>
            </a:lvl3pPr>
            <a:lvl4pPr marL="1950690" algn="l" defTabSz="1300460" rtl="0" eaLnBrk="1" latinLnBrk="0" hangingPunct="1">
              <a:defRPr sz="2560" kern="1200">
                <a:solidFill>
                  <a:schemeClr val="tx1"/>
                </a:solidFill>
                <a:latin typeface="+mn-lt"/>
                <a:ea typeface="+mn-ea"/>
                <a:cs typeface="+mn-cs"/>
              </a:defRPr>
            </a:lvl4pPr>
            <a:lvl5pPr marL="2600919" algn="l" defTabSz="1300460" rtl="0" eaLnBrk="1" latinLnBrk="0" hangingPunct="1">
              <a:defRPr sz="2560" kern="1200">
                <a:solidFill>
                  <a:schemeClr val="tx1"/>
                </a:solidFill>
                <a:latin typeface="+mn-lt"/>
                <a:ea typeface="+mn-ea"/>
                <a:cs typeface="+mn-cs"/>
              </a:defRPr>
            </a:lvl5pPr>
            <a:lvl6pPr marL="3251149" algn="l" defTabSz="1300460" rtl="0" eaLnBrk="1" latinLnBrk="0" hangingPunct="1">
              <a:defRPr sz="2560" kern="1200">
                <a:solidFill>
                  <a:schemeClr val="tx1"/>
                </a:solidFill>
                <a:latin typeface="+mn-lt"/>
                <a:ea typeface="+mn-ea"/>
                <a:cs typeface="+mn-cs"/>
              </a:defRPr>
            </a:lvl6pPr>
            <a:lvl7pPr marL="3901379" algn="l" defTabSz="1300460" rtl="0" eaLnBrk="1" latinLnBrk="0" hangingPunct="1">
              <a:defRPr sz="2560" kern="1200">
                <a:solidFill>
                  <a:schemeClr val="tx1"/>
                </a:solidFill>
                <a:latin typeface="+mn-lt"/>
                <a:ea typeface="+mn-ea"/>
                <a:cs typeface="+mn-cs"/>
              </a:defRPr>
            </a:lvl7pPr>
            <a:lvl8pPr marL="4551609" algn="l" defTabSz="1300460" rtl="0" eaLnBrk="1" latinLnBrk="0" hangingPunct="1">
              <a:defRPr sz="2560" kern="1200">
                <a:solidFill>
                  <a:schemeClr val="tx1"/>
                </a:solidFill>
                <a:latin typeface="+mn-lt"/>
                <a:ea typeface="+mn-ea"/>
                <a:cs typeface="+mn-cs"/>
              </a:defRPr>
            </a:lvl8pPr>
            <a:lvl9pPr marL="5201839" algn="l" defTabSz="1300460" rtl="0" eaLnBrk="1" latinLnBrk="0" hangingPunct="1">
              <a:defRPr sz="2560" kern="1200">
                <a:solidFill>
                  <a:schemeClr val="tx1"/>
                </a:solidFill>
                <a:latin typeface="+mn-lt"/>
                <a:ea typeface="+mn-ea"/>
                <a:cs typeface="+mn-cs"/>
              </a:defRPr>
            </a:lvl9pPr>
          </a:lstStyle>
          <a:p>
            <a:r>
              <a:rPr lang="en-US" sz="1707">
                <a:solidFill>
                  <a:srgbClr val="505050"/>
                </a:solidFill>
                <a:latin typeface="Georgia" panose="02040502050405020303" pitchFamily="18" charset="0"/>
              </a:rPr>
              <a:t>J. </a:t>
            </a:r>
            <a:r>
              <a:rPr lang="en-US" sz="1707" err="1">
                <a:solidFill>
                  <a:srgbClr val="505050"/>
                </a:solidFill>
                <a:latin typeface="Georgia" panose="02040502050405020303" pitchFamily="18" charset="0"/>
              </a:rPr>
              <a:t>Krissansen</a:t>
            </a:r>
            <a:r>
              <a:rPr lang="en-US" sz="1707">
                <a:solidFill>
                  <a:srgbClr val="505050"/>
                </a:solidFill>
                <a:latin typeface="Georgia" panose="02040502050405020303" pitchFamily="18" charset="0"/>
              </a:rPr>
              <a:t>-Totton, R. Garland, P. Irwin &amp; D. C. </a:t>
            </a:r>
            <a:r>
              <a:rPr lang="en-US" sz="1707" err="1">
                <a:solidFill>
                  <a:srgbClr val="505050"/>
                </a:solidFill>
                <a:latin typeface="Georgia" panose="02040502050405020303" pitchFamily="18" charset="0"/>
              </a:rPr>
              <a:t>Catling</a:t>
            </a:r>
            <a:r>
              <a:rPr lang="en-US" sz="1707">
                <a:solidFill>
                  <a:srgbClr val="505050"/>
                </a:solidFill>
                <a:latin typeface="Georgia" panose="02040502050405020303" pitchFamily="18" charset="0"/>
              </a:rPr>
              <a:t>. Detectability of biosignatures in anoxic atmospheres with the James Webb Space Telescope: A TRAPPIST-1e case study, submitted to </a:t>
            </a:r>
            <a:r>
              <a:rPr lang="en-US" sz="1707" i="1">
                <a:solidFill>
                  <a:srgbClr val="505050"/>
                </a:solidFill>
                <a:latin typeface="Georgia" panose="02040502050405020303" pitchFamily="18" charset="0"/>
              </a:rPr>
              <a:t>Astronomical Journal</a:t>
            </a:r>
            <a:r>
              <a:rPr lang="en-US" sz="1707">
                <a:solidFill>
                  <a:srgbClr val="505050"/>
                </a:solidFill>
                <a:latin typeface="Georgia" panose="02040502050405020303" pitchFamily="18" charset="0"/>
              </a:rPr>
              <a:t>, 2018.</a:t>
            </a:r>
            <a:endParaRPr lang="en-US" sz="1707"/>
          </a:p>
        </p:txBody>
      </p:sp>
    </p:spTree>
    <p:extLst>
      <p:ext uri="{BB962C8B-B14F-4D97-AF65-F5344CB8AC3E}">
        <p14:creationId xmlns:p14="http://schemas.microsoft.com/office/powerpoint/2010/main" val="248024113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9935FD4-6BCF-482F-9B58-F922D23567CC}"/>
              </a:ext>
            </a:extLst>
          </p:cNvPr>
          <p:cNvSpPr>
            <a:spLocks noGrp="1"/>
          </p:cNvSpPr>
          <p:nvPr>
            <p:ph type="title"/>
          </p:nvPr>
        </p:nvSpPr>
        <p:spPr/>
        <p:txBody>
          <a:bodyPr>
            <a:normAutofit fontScale="90000"/>
          </a:bodyPr>
          <a:lstStyle/>
          <a:p>
            <a:r>
              <a:rPr lang="en-US" b="1">
                <a:ea typeface="+mn-lt"/>
                <a:cs typeface="+mn-lt"/>
              </a:rPr>
              <a:t>Extra</a:t>
            </a:r>
            <a:r>
              <a:rPr lang="en-US" b="1"/>
              <a:t> solar giant planets observed with SPHERE</a:t>
            </a:r>
            <a:br>
              <a:rPr lang="en-US" b="1"/>
            </a:br>
            <a:r>
              <a:rPr lang="en-US" sz="6000"/>
              <a:t>Jean-Loup </a:t>
            </a:r>
            <a:r>
              <a:rPr lang="en-US" sz="6000" err="1"/>
              <a:t>Baudino</a:t>
            </a:r>
            <a:br>
              <a:rPr lang="en-US" sz="6000"/>
            </a:br>
            <a:r>
              <a:rPr lang="en-US" sz="4800" i="1"/>
              <a:t>University of Oxford</a:t>
            </a:r>
          </a:p>
        </p:txBody>
      </p:sp>
    </p:spTree>
    <p:extLst>
      <p:ext uri="{BB962C8B-B14F-4D97-AF65-F5344CB8AC3E}">
        <p14:creationId xmlns:p14="http://schemas.microsoft.com/office/powerpoint/2010/main" val="337310731"/>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355950-DCDC-4964-8FF3-70F9E0BEC30D}"/>
              </a:ext>
            </a:extLst>
          </p:cNvPr>
          <p:cNvSpPr>
            <a:spLocks noGrp="1"/>
          </p:cNvSpPr>
          <p:nvPr>
            <p:ph type="title" idx="4294967295"/>
          </p:nvPr>
        </p:nvSpPr>
        <p:spPr>
          <a:xfrm>
            <a:off x="0" y="6532"/>
            <a:ext cx="3895725" cy="2384425"/>
          </a:xfrm>
        </p:spPr>
        <p:txBody>
          <a:bodyPr vert="horz" lIns="91440" tIns="45720" rIns="91440" bIns="45720" rtlCol="0" anchor="ctr">
            <a:normAutofit/>
          </a:bodyPr>
          <a:lstStyle/>
          <a:p>
            <a:pPr algn="l" defTabSz="914400">
              <a:lnSpc>
                <a:spcPct val="90000"/>
              </a:lnSpc>
              <a:spcBef>
                <a:spcPct val="0"/>
              </a:spcBef>
            </a:pPr>
            <a:r>
              <a:rPr lang="en-US" sz="4400" kern="1200">
                <a:solidFill>
                  <a:schemeClr val="tx1"/>
                </a:solidFill>
                <a:latin typeface="+mj-lt"/>
                <a:ea typeface="+mj-ea"/>
                <a:cs typeface="+mj-cs"/>
              </a:rPr>
              <a:t>GJ 504</a:t>
            </a:r>
          </a:p>
        </p:txBody>
      </p:sp>
      <p:pic>
        <p:nvPicPr>
          <p:cNvPr id="7" name="Picture 7" descr="A screenshot of a cell phone&#10;&#10;Description generated with high confidence">
            <a:extLst>
              <a:ext uri="{FF2B5EF4-FFF2-40B4-BE49-F238E27FC236}">
                <a16:creationId xmlns:a16="http://schemas.microsoft.com/office/drawing/2014/main" id="{4AC0A02F-3F7D-44E4-AE40-AE62CA6E9F10}"/>
              </a:ext>
            </a:extLst>
          </p:cNvPr>
          <p:cNvPicPr>
            <a:picLocks noChangeAspect="1"/>
          </p:cNvPicPr>
          <p:nvPr/>
        </p:nvPicPr>
        <p:blipFill>
          <a:blip r:embed="rId2"/>
          <a:stretch>
            <a:fillRect/>
          </a:stretch>
        </p:blipFill>
        <p:spPr>
          <a:xfrm>
            <a:off x="7358498" y="147650"/>
            <a:ext cx="5628640" cy="5539014"/>
          </a:xfrm>
          <a:prstGeom prst="rect">
            <a:avLst/>
          </a:prstGeom>
        </p:spPr>
      </p:pic>
      <p:pic>
        <p:nvPicPr>
          <p:cNvPr id="9" name="Picture 10" descr="A screenshot of a cell phone&#10;&#10;Description generated with very high confidence">
            <a:extLst>
              <a:ext uri="{FF2B5EF4-FFF2-40B4-BE49-F238E27FC236}">
                <a16:creationId xmlns:a16="http://schemas.microsoft.com/office/drawing/2014/main" id="{DD3F6DAB-2101-41D2-91BE-718428D13C39}"/>
              </a:ext>
            </a:extLst>
          </p:cNvPr>
          <p:cNvPicPr>
            <a:picLocks noChangeAspect="1"/>
          </p:cNvPicPr>
          <p:nvPr/>
        </p:nvPicPr>
        <p:blipFill>
          <a:blip r:embed="rId3"/>
          <a:stretch>
            <a:fillRect/>
          </a:stretch>
        </p:blipFill>
        <p:spPr>
          <a:xfrm>
            <a:off x="7358560" y="5849639"/>
            <a:ext cx="4246880" cy="3708998"/>
          </a:xfrm>
          <a:prstGeom prst="rect">
            <a:avLst/>
          </a:prstGeom>
        </p:spPr>
      </p:pic>
      <p:pic>
        <p:nvPicPr>
          <p:cNvPr id="12" name="Picture 13" descr="A screenshot of a cell phone&#10;&#10;Description generated with high confidence">
            <a:extLst>
              <a:ext uri="{FF2B5EF4-FFF2-40B4-BE49-F238E27FC236}">
                <a16:creationId xmlns:a16="http://schemas.microsoft.com/office/drawing/2014/main" id="{1130148F-D0BC-43C0-BD7E-596066367E82}"/>
              </a:ext>
            </a:extLst>
          </p:cNvPr>
          <p:cNvPicPr>
            <a:picLocks noChangeAspect="1"/>
          </p:cNvPicPr>
          <p:nvPr/>
        </p:nvPicPr>
        <p:blipFill>
          <a:blip r:embed="rId4"/>
          <a:stretch>
            <a:fillRect/>
          </a:stretch>
        </p:blipFill>
        <p:spPr>
          <a:xfrm>
            <a:off x="1062491" y="1598658"/>
            <a:ext cx="4578626" cy="7670800"/>
          </a:xfrm>
          <a:prstGeom prst="rect">
            <a:avLst/>
          </a:prstGeom>
        </p:spPr>
      </p:pic>
      <p:sp>
        <p:nvSpPr>
          <p:cNvPr id="16" name="TextBox 15">
            <a:extLst>
              <a:ext uri="{FF2B5EF4-FFF2-40B4-BE49-F238E27FC236}">
                <a16:creationId xmlns:a16="http://schemas.microsoft.com/office/drawing/2014/main" id="{0A2FAC9E-BBFB-43F4-8DA1-5BE6A77A2763}"/>
              </a:ext>
            </a:extLst>
          </p:cNvPr>
          <p:cNvSpPr txBox="1"/>
          <p:nvPr/>
        </p:nvSpPr>
        <p:spPr>
          <a:xfrm>
            <a:off x="2904898" y="909217"/>
            <a:ext cx="2743200" cy="71814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sz="2000" err="1"/>
              <a:t>Bonnefoy</a:t>
            </a:r>
            <a:r>
              <a:rPr lang="en-US" sz="2000"/>
              <a:t> et  al. submitted</a:t>
            </a:r>
            <a:endParaRPr lang="en-US" sz="2000" b="0" i="0" u="none" strike="noStrike" cap="none" spc="0" baseline="0">
              <a:solidFill>
                <a:srgbClr val="000000"/>
              </a:solidFill>
              <a:latin typeface="+mn-lt"/>
              <a:ea typeface="+mn-ea"/>
              <a:cs typeface="+mn-cs"/>
            </a:endParaRPr>
          </a:p>
        </p:txBody>
      </p:sp>
    </p:spTree>
    <p:extLst>
      <p:ext uri="{BB962C8B-B14F-4D97-AF65-F5344CB8AC3E}">
        <p14:creationId xmlns:p14="http://schemas.microsoft.com/office/powerpoint/2010/main" val="4040532724"/>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D8E9645-C084-4DB7-A618-C813DF1CA815}"/>
              </a:ext>
            </a:extLst>
          </p:cNvPr>
          <p:cNvSpPr>
            <a:spLocks noGrp="1"/>
          </p:cNvSpPr>
          <p:nvPr>
            <p:ph type="title"/>
          </p:nvPr>
        </p:nvSpPr>
        <p:spPr/>
        <p:txBody>
          <a:bodyPr>
            <a:normAutofit fontScale="90000"/>
          </a:bodyPr>
          <a:lstStyle/>
          <a:p>
            <a:r>
              <a:rPr lang="en-US"/>
              <a:t>HR8799 SPHERE observations</a:t>
            </a:r>
          </a:p>
        </p:txBody>
      </p:sp>
      <p:pic>
        <p:nvPicPr>
          <p:cNvPr id="10" name="Picture 10" descr="A close up of a map&#10;&#10;Description generated with very high confidence">
            <a:extLst>
              <a:ext uri="{FF2B5EF4-FFF2-40B4-BE49-F238E27FC236}">
                <a16:creationId xmlns:a16="http://schemas.microsoft.com/office/drawing/2014/main" id="{E03D0759-D368-4F11-A30E-198833FF2951}"/>
              </a:ext>
            </a:extLst>
          </p:cNvPr>
          <p:cNvPicPr>
            <a:picLocks noGrp="1" noChangeAspect="1"/>
          </p:cNvPicPr>
          <p:nvPr>
            <p:ph idx="1"/>
          </p:nvPr>
        </p:nvPicPr>
        <p:blipFill>
          <a:blip r:embed="rId2"/>
          <a:stretch>
            <a:fillRect/>
          </a:stretch>
        </p:blipFill>
        <p:spPr>
          <a:xfrm>
            <a:off x="952500" y="2702588"/>
            <a:ext cx="11099801" cy="6088324"/>
          </a:xfrm>
          <a:prstGeom prst="rect">
            <a:avLst/>
          </a:prstGeom>
        </p:spPr>
      </p:pic>
      <p:sp>
        <p:nvSpPr>
          <p:cNvPr id="13" name="TextBox 12">
            <a:extLst>
              <a:ext uri="{FF2B5EF4-FFF2-40B4-BE49-F238E27FC236}">
                <a16:creationId xmlns:a16="http://schemas.microsoft.com/office/drawing/2014/main" id="{447F4D34-68E6-4AB4-B407-4B5F5B3399F7}"/>
              </a:ext>
            </a:extLst>
          </p:cNvPr>
          <p:cNvSpPr txBox="1"/>
          <p:nvPr/>
        </p:nvSpPr>
        <p:spPr>
          <a:xfrm>
            <a:off x="2808694" y="8567005"/>
            <a:ext cx="2743200"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sz="2000" err="1"/>
              <a:t>Zurlo</a:t>
            </a:r>
            <a:r>
              <a:rPr lang="en-US" sz="2000"/>
              <a:t> et al. A&amp;A 2016</a:t>
            </a:r>
            <a:endParaRPr lang="en-US" sz="2000" b="0" i="0" u="none" strike="noStrike" cap="none" spc="0" baseline="0">
              <a:solidFill>
                <a:srgbClr val="000000"/>
              </a:solidFill>
              <a:latin typeface="+mn-lt"/>
              <a:ea typeface="+mn-ea"/>
              <a:cs typeface="+mn-cs"/>
            </a:endParaRPr>
          </a:p>
        </p:txBody>
      </p:sp>
    </p:spTree>
    <p:extLst>
      <p:ext uri="{BB962C8B-B14F-4D97-AF65-F5344CB8AC3E}">
        <p14:creationId xmlns:p14="http://schemas.microsoft.com/office/powerpoint/2010/main" val="215926694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44765A-03C7-433D-966F-653D628804FE}"/>
              </a:ext>
            </a:extLst>
          </p:cNvPr>
          <p:cNvSpPr>
            <a:spLocks noGrp="1"/>
          </p:cNvSpPr>
          <p:nvPr>
            <p:ph type="title"/>
          </p:nvPr>
        </p:nvSpPr>
        <p:spPr/>
        <p:txBody>
          <a:bodyPr>
            <a:normAutofit fontScale="90000"/>
          </a:bodyPr>
          <a:lstStyle/>
          <a:p>
            <a:r>
              <a:rPr lang="en-US"/>
              <a:t>HR8799</a:t>
            </a:r>
          </a:p>
        </p:txBody>
      </p:sp>
      <p:pic>
        <p:nvPicPr>
          <p:cNvPr id="2" name="Picture 2">
            <a:extLst>
              <a:ext uri="{FF2B5EF4-FFF2-40B4-BE49-F238E27FC236}">
                <a16:creationId xmlns:a16="http://schemas.microsoft.com/office/drawing/2014/main" id="{DDCD6DEF-7F3B-4024-A70C-F253D9721D0A}"/>
              </a:ext>
            </a:extLst>
          </p:cNvPr>
          <p:cNvPicPr>
            <a:picLocks noChangeAspect="1"/>
          </p:cNvPicPr>
          <p:nvPr/>
        </p:nvPicPr>
        <p:blipFill>
          <a:blip r:embed="rId2"/>
          <a:stretch>
            <a:fillRect/>
          </a:stretch>
        </p:blipFill>
        <p:spPr>
          <a:xfrm>
            <a:off x="-4592" y="2156174"/>
            <a:ext cx="6506010" cy="6473003"/>
          </a:xfrm>
          <a:prstGeom prst="rect">
            <a:avLst/>
          </a:prstGeom>
        </p:spPr>
      </p:pic>
      <p:pic>
        <p:nvPicPr>
          <p:cNvPr id="4" name="Picture 7">
            <a:extLst>
              <a:ext uri="{FF2B5EF4-FFF2-40B4-BE49-F238E27FC236}">
                <a16:creationId xmlns:a16="http://schemas.microsoft.com/office/drawing/2014/main" id="{24285618-DD40-4B4B-87AA-579829AAB00E}"/>
              </a:ext>
            </a:extLst>
          </p:cNvPr>
          <p:cNvPicPr>
            <a:picLocks noChangeAspect="1"/>
          </p:cNvPicPr>
          <p:nvPr/>
        </p:nvPicPr>
        <p:blipFill>
          <a:blip r:embed="rId3"/>
          <a:stretch>
            <a:fillRect/>
          </a:stretch>
        </p:blipFill>
        <p:spPr>
          <a:xfrm>
            <a:off x="6480480" y="2237813"/>
            <a:ext cx="6439995" cy="6456498"/>
          </a:xfrm>
          <a:prstGeom prst="rect">
            <a:avLst/>
          </a:prstGeom>
        </p:spPr>
      </p:pic>
      <p:sp>
        <p:nvSpPr>
          <p:cNvPr id="10" name="TextBox 9">
            <a:extLst>
              <a:ext uri="{FF2B5EF4-FFF2-40B4-BE49-F238E27FC236}">
                <a16:creationId xmlns:a16="http://schemas.microsoft.com/office/drawing/2014/main" id="{B8BBD80B-BCFE-46E0-BBF2-598356EBCA98}"/>
              </a:ext>
            </a:extLst>
          </p:cNvPr>
          <p:cNvSpPr txBox="1"/>
          <p:nvPr/>
        </p:nvSpPr>
        <p:spPr>
          <a:xfrm>
            <a:off x="2904898" y="1063105"/>
            <a:ext cx="2743200" cy="4103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sz="2000" err="1"/>
              <a:t>Baudino</a:t>
            </a:r>
            <a:r>
              <a:rPr lang="en-US" sz="2000"/>
              <a:t> et  al. in prep</a:t>
            </a:r>
            <a:endParaRPr lang="en-US" sz="2000" b="0" i="0" u="none" strike="noStrike" cap="none" spc="0" baseline="0">
              <a:solidFill>
                <a:srgbClr val="000000"/>
              </a:solidFill>
              <a:latin typeface="+mn-lt"/>
              <a:ea typeface="+mn-ea"/>
              <a:cs typeface="+mn-cs"/>
            </a:endParaRPr>
          </a:p>
        </p:txBody>
      </p:sp>
    </p:spTree>
    <p:extLst>
      <p:ext uri="{BB962C8B-B14F-4D97-AF65-F5344CB8AC3E}">
        <p14:creationId xmlns:p14="http://schemas.microsoft.com/office/powerpoint/2010/main" val="391950396"/>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86FF292-D6B1-4B46-BB24-C99FCAB4E52E}"/>
              </a:ext>
            </a:extLst>
          </p:cNvPr>
          <p:cNvSpPr>
            <a:spLocks noGrp="1"/>
          </p:cNvSpPr>
          <p:nvPr>
            <p:ph type="title"/>
          </p:nvPr>
        </p:nvSpPr>
        <p:spPr>
          <a:xfrm>
            <a:off x="1270000" y="3225800"/>
            <a:ext cx="10464800" cy="3302000"/>
          </a:xfrm>
        </p:spPr>
        <p:txBody>
          <a:bodyPr>
            <a:normAutofit fontScale="90000"/>
          </a:bodyPr>
          <a:lstStyle/>
          <a:p>
            <a:r>
              <a:rPr lang="en-US" b="1" dirty="0">
                <a:ea typeface="+mn-lt"/>
                <a:cs typeface="+mn-lt"/>
              </a:rPr>
              <a:t>Hot</a:t>
            </a:r>
            <a:r>
              <a:rPr lang="en-US" b="1" dirty="0"/>
              <a:t> </a:t>
            </a:r>
            <a:r>
              <a:rPr lang="en-US" b="1" dirty="0" err="1"/>
              <a:t>Jupiters</a:t>
            </a:r>
            <a:r>
              <a:rPr lang="en-US" b="1" dirty="0"/>
              <a:t> in transmission</a:t>
            </a:r>
            <a:br>
              <a:rPr lang="en-US" b="1" dirty="0"/>
            </a:br>
            <a:r>
              <a:rPr lang="en-US" sz="6000" dirty="0"/>
              <a:t>Joanna Barstow (@</a:t>
            </a:r>
            <a:r>
              <a:rPr lang="en-US" sz="6000" dirty="0" err="1"/>
              <a:t>DrJoVian</a:t>
            </a:r>
            <a:r>
              <a:rPr lang="en-US" sz="6000" dirty="0"/>
              <a:t>)</a:t>
            </a:r>
            <a:br>
              <a:rPr lang="en-US" sz="6000" dirty="0"/>
            </a:br>
            <a:r>
              <a:rPr lang="en-US" sz="4800" i="1" dirty="0"/>
              <a:t>University College London</a:t>
            </a:r>
            <a:endParaRPr lang="en-US" dirty="0"/>
          </a:p>
        </p:txBody>
      </p:sp>
    </p:spTree>
    <p:extLst>
      <p:ext uri="{BB962C8B-B14F-4D97-AF65-F5344CB8AC3E}">
        <p14:creationId xmlns:p14="http://schemas.microsoft.com/office/powerpoint/2010/main" val="1297745385"/>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148" name="WHY NESTED SAMPLING? BACKGROUND ON OPTIMAL ESTIMATION"/>
          <p:cNvSpPr txBox="1">
            <a:spLocks noGrp="1"/>
          </p:cNvSpPr>
          <p:nvPr>
            <p:ph type="title"/>
          </p:nvPr>
        </p:nvSpPr>
        <p:spPr>
          <a:prstGeom prst="rect">
            <a:avLst/>
          </a:prstGeom>
        </p:spPr>
        <p:txBody>
          <a:bodyPr/>
          <a:lstStyle/>
          <a:p>
            <a:pPr defTabSz="519937">
              <a:spcBef>
                <a:spcPts val="2000"/>
              </a:spcBef>
              <a:defRPr sz="4628"/>
            </a:pPr>
            <a:r>
              <a:t>WHY NESTED SAMPLING? </a:t>
            </a:r>
            <a:r>
              <a:rPr>
                <a:solidFill>
                  <a:srgbClr val="000000"/>
                </a:solidFill>
              </a:rPr>
              <a:t>BACKGROUND ON OPTIMAL ESTIMATION</a:t>
            </a:r>
          </a:p>
        </p:txBody>
      </p:sp>
      <p:sp>
        <p:nvSpPr>
          <p:cNvPr id="149" name="NEMESIS by default uses optimal estimation as its inverse method. This is an extremely efficient inverse method, if your prior is close to your true answer."/>
          <p:cNvSpPr txBox="1"/>
          <p:nvPr/>
        </p:nvSpPr>
        <p:spPr>
          <a:xfrm>
            <a:off x="424341" y="2085161"/>
            <a:ext cx="12156118" cy="27452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a:lnSpc>
                <a:spcPct val="70000"/>
              </a:lnSpc>
              <a:defRPr sz="4800" i="1">
                <a:solidFill>
                  <a:srgbClr val="747676"/>
                </a:solidFill>
                <a:latin typeface="Iowan Old Style"/>
                <a:ea typeface="Iowan Old Style"/>
                <a:cs typeface="Iowan Old Style"/>
                <a:sym typeface="Iowan Old Style"/>
              </a:defRPr>
            </a:pPr>
            <a:r>
              <a:t>NEMESIS by default uses optimal estimation as its inverse method. This is an extremely efficient inverse method, </a:t>
            </a:r>
            <a:r>
              <a:rPr b="1" u="sng"/>
              <a:t>if</a:t>
            </a:r>
            <a:r>
              <a:t> your prior is close to your true answer.</a:t>
            </a:r>
          </a:p>
        </p:txBody>
      </p:sp>
      <p:sp>
        <p:nvSpPr>
          <p:cNvPr id="150" name="However, a large range of priors must be investigated to ensure your solution is not degenerate.This includes creating a grid of priors with means and (co)variances of each parameter which are largely unknown. There is always the chance that parameter space is not fully explored, and the converged solution is not the best fit to the data.…"/>
          <p:cNvSpPr txBox="1"/>
          <p:nvPr/>
        </p:nvSpPr>
        <p:spPr>
          <a:xfrm>
            <a:off x="424341" y="4763184"/>
            <a:ext cx="12156118" cy="4346667"/>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defTabSz="449833">
              <a:lnSpc>
                <a:spcPct val="70000"/>
              </a:lnSpc>
              <a:defRPr sz="3696" i="1">
                <a:solidFill>
                  <a:srgbClr val="747676"/>
                </a:solidFill>
                <a:latin typeface="Iowan Old Style"/>
                <a:ea typeface="Iowan Old Style"/>
                <a:cs typeface="Iowan Old Style"/>
                <a:sym typeface="Iowan Old Style"/>
              </a:defRPr>
            </a:pPr>
            <a:r>
              <a:t>However, a large range of priors must be investigated to ensure your solution is not degenerate.This includes creating a grid of priors with means and (co)variances of each parameter which are largely unknown. There is always the chance that parameter space is not fully explored, and the converged solution is not the best fit to the data.</a:t>
            </a:r>
          </a:p>
          <a:p>
            <a:pPr defTabSz="449833">
              <a:lnSpc>
                <a:spcPct val="70000"/>
              </a:lnSpc>
              <a:defRPr sz="3696" i="1">
                <a:solidFill>
                  <a:srgbClr val="747676"/>
                </a:solidFill>
                <a:latin typeface="Iowan Old Style"/>
                <a:ea typeface="Iowan Old Style"/>
                <a:cs typeface="Iowan Old Style"/>
                <a:sym typeface="Iowan Old Style"/>
              </a:defRPr>
            </a:pPr>
            <a:endParaRPr/>
          </a:p>
          <a:p>
            <a:pPr defTabSz="449833">
              <a:lnSpc>
                <a:spcPct val="70000"/>
              </a:lnSpc>
              <a:defRPr sz="3696" i="1">
                <a:solidFill>
                  <a:srgbClr val="747676"/>
                </a:solidFill>
                <a:latin typeface="Iowan Old Style"/>
                <a:ea typeface="Iowan Old Style"/>
                <a:cs typeface="Iowan Old Style"/>
                <a:sym typeface="Iowan Old Style"/>
              </a:defRPr>
            </a:pPr>
            <a:r>
              <a:t>As well as this prior grinding issue, OE assumes that all errors are Gaussian, which is not necessarily the case.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49"/>
                                        </p:tgtEl>
                                        <p:attrNameLst>
                                          <p:attrName>style.visibility</p:attrName>
                                        </p:attrNameLst>
                                      </p:cBhvr>
                                      <p:to>
                                        <p:strVal val="visible"/>
                                      </p:to>
                                    </p:set>
                                    <p:animEffect transition="in" filter="dissolve">
                                      <p:cBhvr>
                                        <p:cTn id="7" dur="1000"/>
                                        <p:tgtEl>
                                          <p:spTgt spid="149"/>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2" nodeType="clickEffect">
                                  <p:stCondLst>
                                    <p:cond delay="0"/>
                                  </p:stCondLst>
                                  <p:iterate>
                                    <p:tmAbs val="0"/>
                                  </p:iterate>
                                  <p:childTnLst>
                                    <p:set>
                                      <p:cBhvr>
                                        <p:cTn id="11" fill="hold"/>
                                        <p:tgtEl>
                                          <p:spTgt spid="150"/>
                                        </p:tgtEl>
                                        <p:attrNameLst>
                                          <p:attrName>style.visibility</p:attrName>
                                        </p:attrNameLst>
                                      </p:cBhvr>
                                      <p:to>
                                        <p:strVal val="visible"/>
                                      </p:to>
                                    </p:set>
                                    <p:animEffect transition="in" filter="dissolve">
                                      <p:cBhvr>
                                        <p:cTn id="12" dur="10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1" animBg="1" advAuto="0"/>
      <p:bldP spid="150" grpId="2" animBg="1" advAuto="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close up of a map&#10;&#10;Description generated with high confidence">
            <a:extLst>
              <a:ext uri="{FF2B5EF4-FFF2-40B4-BE49-F238E27FC236}">
                <a16:creationId xmlns:a16="http://schemas.microsoft.com/office/drawing/2014/main" id="{BB332FF6-1DA4-44AC-A0A9-CE11D6AA7C7C}"/>
              </a:ext>
            </a:extLst>
          </p:cNvPr>
          <p:cNvPicPr>
            <a:picLocks noChangeAspect="1"/>
          </p:cNvPicPr>
          <p:nvPr/>
        </p:nvPicPr>
        <p:blipFill>
          <a:blip r:embed="rId2"/>
          <a:stretch>
            <a:fillRect/>
          </a:stretch>
        </p:blipFill>
        <p:spPr>
          <a:xfrm>
            <a:off x="4171110" y="1438857"/>
            <a:ext cx="8819023" cy="6191835"/>
          </a:xfrm>
          <a:prstGeom prst="rect">
            <a:avLst/>
          </a:prstGeom>
        </p:spPr>
      </p:pic>
      <p:pic>
        <p:nvPicPr>
          <p:cNvPr id="6" name="Picture 6" descr="A close up of a logo&#10;&#10;Description generated with very high confidence">
            <a:extLst>
              <a:ext uri="{FF2B5EF4-FFF2-40B4-BE49-F238E27FC236}">
                <a16:creationId xmlns:a16="http://schemas.microsoft.com/office/drawing/2014/main" id="{94AFA21E-CD5D-423E-AF26-8E7C790E2C9B}"/>
              </a:ext>
            </a:extLst>
          </p:cNvPr>
          <p:cNvPicPr>
            <a:picLocks noChangeAspect="1"/>
          </p:cNvPicPr>
          <p:nvPr/>
        </p:nvPicPr>
        <p:blipFill>
          <a:blip r:embed="rId3"/>
          <a:stretch>
            <a:fillRect/>
          </a:stretch>
        </p:blipFill>
        <p:spPr>
          <a:xfrm>
            <a:off x="227127" y="788596"/>
            <a:ext cx="13776526" cy="7913859"/>
          </a:xfrm>
          <a:prstGeom prst="rect">
            <a:avLst/>
          </a:prstGeom>
        </p:spPr>
      </p:pic>
    </p:spTree>
    <p:extLst>
      <p:ext uri="{BB962C8B-B14F-4D97-AF65-F5344CB8AC3E}">
        <p14:creationId xmlns:p14="http://schemas.microsoft.com/office/powerpoint/2010/main" val="898718084"/>
      </p:ext>
    </p:extLst>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close up of a map&#10;&#10;Description generated with very high confidence">
            <a:extLst>
              <a:ext uri="{FF2B5EF4-FFF2-40B4-BE49-F238E27FC236}">
                <a16:creationId xmlns:a16="http://schemas.microsoft.com/office/drawing/2014/main" id="{689DFF38-FFA1-4A04-A4D4-ADB936064639}"/>
              </a:ext>
            </a:extLst>
          </p:cNvPr>
          <p:cNvPicPr>
            <a:picLocks noChangeAspect="1"/>
          </p:cNvPicPr>
          <p:nvPr/>
        </p:nvPicPr>
        <p:blipFill>
          <a:blip r:embed="rId2"/>
          <a:stretch>
            <a:fillRect/>
          </a:stretch>
        </p:blipFill>
        <p:spPr>
          <a:xfrm>
            <a:off x="257175" y="774484"/>
            <a:ext cx="12519857" cy="8262587"/>
          </a:xfrm>
          <a:prstGeom prst="rect">
            <a:avLst/>
          </a:prstGeom>
        </p:spPr>
      </p:pic>
      <p:sp>
        <p:nvSpPr>
          <p:cNvPr id="4" name="TextBox 3">
            <a:extLst>
              <a:ext uri="{FF2B5EF4-FFF2-40B4-BE49-F238E27FC236}">
                <a16:creationId xmlns:a16="http://schemas.microsoft.com/office/drawing/2014/main" id="{3D1E2F67-EB92-4AF8-B6BD-9625AC46DC6D}"/>
              </a:ext>
            </a:extLst>
          </p:cNvPr>
          <p:cNvSpPr txBox="1"/>
          <p:nvPr/>
        </p:nvSpPr>
        <p:spPr>
          <a:xfrm>
            <a:off x="591951" y="8104835"/>
            <a:ext cx="11874229" cy="151836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fromWordArt="0" anchor="ctr" anchorCtr="0" forceAA="0" compatLnSpc="1">
            <a:prstTxWarp prst="textNoShape">
              <a:avLst/>
            </a:prstTxWarp>
            <a:spAutoFit/>
          </a:bodyPr>
          <a:lstStyle/>
          <a:p>
            <a:r>
              <a:rPr lang="en-US" sz="2000"/>
              <a:t>Barstow et al. 2017</a:t>
            </a:r>
          </a:p>
          <a:p>
            <a:endParaRPr lang="en-US" sz="2400"/>
          </a:p>
          <a:p>
            <a:r>
              <a:rPr lang="en-US" sz="2400"/>
              <a:t>Bracketed retrieval: issues – how to manage uncertainties? Model dependence?</a:t>
            </a:r>
            <a:endParaRPr lang="en-US"/>
          </a:p>
          <a:p>
            <a:r>
              <a:rPr lang="en-US" sz="2400"/>
              <a:t>- </a:t>
            </a:r>
            <a:r>
              <a:rPr lang="en-US" sz="2400" err="1"/>
              <a:t>MultiNest</a:t>
            </a:r>
            <a:r>
              <a:rPr lang="en-US" sz="2400"/>
              <a:t> might help!</a:t>
            </a:r>
          </a:p>
        </p:txBody>
      </p:sp>
    </p:spTree>
    <p:extLst>
      <p:ext uri="{BB962C8B-B14F-4D97-AF65-F5344CB8AC3E}">
        <p14:creationId xmlns:p14="http://schemas.microsoft.com/office/powerpoint/2010/main" val="2420384135"/>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close up of a map&#10;&#10;Description generated with very high confidence">
            <a:extLst>
              <a:ext uri="{FF2B5EF4-FFF2-40B4-BE49-F238E27FC236}">
                <a16:creationId xmlns:a16="http://schemas.microsoft.com/office/drawing/2014/main" id="{3166DBE3-EC10-4924-9954-0E03F255DC62}"/>
              </a:ext>
            </a:extLst>
          </p:cNvPr>
          <p:cNvPicPr>
            <a:picLocks noChangeAspect="1"/>
          </p:cNvPicPr>
          <p:nvPr/>
        </p:nvPicPr>
        <p:blipFill>
          <a:blip r:embed="rId2"/>
          <a:stretch>
            <a:fillRect/>
          </a:stretch>
        </p:blipFill>
        <p:spPr>
          <a:xfrm>
            <a:off x="-1264" y="1053156"/>
            <a:ext cx="12911846" cy="8005158"/>
          </a:xfrm>
          <a:prstGeom prst="rect">
            <a:avLst/>
          </a:prstGeom>
        </p:spPr>
      </p:pic>
      <p:pic>
        <p:nvPicPr>
          <p:cNvPr id="6" name="Picture 6" descr="A close up of a logo&#10;&#10;Description generated with very high confidence">
            <a:extLst>
              <a:ext uri="{FF2B5EF4-FFF2-40B4-BE49-F238E27FC236}">
                <a16:creationId xmlns:a16="http://schemas.microsoft.com/office/drawing/2014/main" id="{B929DF0D-696C-45D3-BBF2-6C735BB4E9D1}"/>
              </a:ext>
            </a:extLst>
          </p:cNvPr>
          <p:cNvPicPr>
            <a:picLocks noChangeAspect="1"/>
          </p:cNvPicPr>
          <p:nvPr/>
        </p:nvPicPr>
        <p:blipFill>
          <a:blip r:embed="rId3"/>
          <a:stretch>
            <a:fillRect/>
          </a:stretch>
        </p:blipFill>
        <p:spPr>
          <a:xfrm>
            <a:off x="-4262531" y="154680"/>
            <a:ext cx="7354831" cy="772372"/>
          </a:xfrm>
          <a:prstGeom prst="rect">
            <a:avLst/>
          </a:prstGeom>
        </p:spPr>
      </p:pic>
    </p:spTree>
    <p:extLst>
      <p:ext uri="{BB962C8B-B14F-4D97-AF65-F5344CB8AC3E}">
        <p14:creationId xmlns:p14="http://schemas.microsoft.com/office/powerpoint/2010/main" val="3417988093"/>
      </p:ext>
    </p:extLst>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6" descr="A close up of a logo&#10;&#10;Description generated with very high confidence">
            <a:extLst>
              <a:ext uri="{FF2B5EF4-FFF2-40B4-BE49-F238E27FC236}">
                <a16:creationId xmlns:a16="http://schemas.microsoft.com/office/drawing/2014/main" id="{867BEEA0-310A-4003-82FB-4B9BE522B43A}"/>
              </a:ext>
            </a:extLst>
          </p:cNvPr>
          <p:cNvPicPr>
            <a:picLocks noChangeAspect="1"/>
          </p:cNvPicPr>
          <p:nvPr/>
        </p:nvPicPr>
        <p:blipFill>
          <a:blip r:embed="rId2"/>
          <a:stretch>
            <a:fillRect/>
          </a:stretch>
        </p:blipFill>
        <p:spPr>
          <a:xfrm>
            <a:off x="-4262531" y="154680"/>
            <a:ext cx="7354831" cy="772372"/>
          </a:xfrm>
          <a:prstGeom prst="rect">
            <a:avLst/>
          </a:prstGeom>
        </p:spPr>
      </p:pic>
      <p:pic>
        <p:nvPicPr>
          <p:cNvPr id="4" name="Picture 4" descr="A close up of a map&#10;&#10;Description generated with very high confidence">
            <a:extLst>
              <a:ext uri="{FF2B5EF4-FFF2-40B4-BE49-F238E27FC236}">
                <a16:creationId xmlns:a16="http://schemas.microsoft.com/office/drawing/2014/main" id="{C5DDA449-8ED4-43B6-95A7-4ACBE67338F7}"/>
              </a:ext>
            </a:extLst>
          </p:cNvPr>
          <p:cNvPicPr>
            <a:picLocks noChangeAspect="1"/>
          </p:cNvPicPr>
          <p:nvPr/>
        </p:nvPicPr>
        <p:blipFill>
          <a:blip r:embed="rId3"/>
          <a:stretch>
            <a:fillRect/>
          </a:stretch>
        </p:blipFill>
        <p:spPr>
          <a:xfrm>
            <a:off x="310059" y="936009"/>
            <a:ext cx="12669735" cy="7710650"/>
          </a:xfrm>
          <a:prstGeom prst="rect">
            <a:avLst/>
          </a:prstGeom>
        </p:spPr>
      </p:pic>
    </p:spTree>
    <p:extLst>
      <p:ext uri="{BB962C8B-B14F-4D97-AF65-F5344CB8AC3E}">
        <p14:creationId xmlns:p14="http://schemas.microsoft.com/office/powerpoint/2010/main" val="2521027766"/>
      </p:ext>
    </p:extLst>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6" descr="A close up of a logo&#10;&#10;Description generated with very high confidence">
            <a:extLst>
              <a:ext uri="{FF2B5EF4-FFF2-40B4-BE49-F238E27FC236}">
                <a16:creationId xmlns:a16="http://schemas.microsoft.com/office/drawing/2014/main" id="{85822276-7A60-417E-88AE-AFB6587FBFB7}"/>
              </a:ext>
            </a:extLst>
          </p:cNvPr>
          <p:cNvPicPr>
            <a:picLocks noChangeAspect="1"/>
          </p:cNvPicPr>
          <p:nvPr/>
        </p:nvPicPr>
        <p:blipFill>
          <a:blip r:embed="rId2"/>
          <a:stretch>
            <a:fillRect/>
          </a:stretch>
        </p:blipFill>
        <p:spPr>
          <a:xfrm>
            <a:off x="-4262531" y="154680"/>
            <a:ext cx="7354831" cy="772372"/>
          </a:xfrm>
          <a:prstGeom prst="rect">
            <a:avLst/>
          </a:prstGeom>
        </p:spPr>
      </p:pic>
      <p:pic>
        <p:nvPicPr>
          <p:cNvPr id="6" name="Picture 6" descr="A close up of a map&#10;&#10;Description generated with very high confidence">
            <a:extLst>
              <a:ext uri="{FF2B5EF4-FFF2-40B4-BE49-F238E27FC236}">
                <a16:creationId xmlns:a16="http://schemas.microsoft.com/office/drawing/2014/main" id="{74ECF1B3-6FA6-464B-B99C-A566EB23065A}"/>
              </a:ext>
            </a:extLst>
          </p:cNvPr>
          <p:cNvPicPr>
            <a:picLocks noChangeAspect="1"/>
          </p:cNvPicPr>
          <p:nvPr/>
        </p:nvPicPr>
        <p:blipFill>
          <a:blip r:embed="rId3"/>
          <a:stretch>
            <a:fillRect/>
          </a:stretch>
        </p:blipFill>
        <p:spPr>
          <a:xfrm>
            <a:off x="10303" y="1073246"/>
            <a:ext cx="12727380" cy="7747460"/>
          </a:xfrm>
          <a:prstGeom prst="rect">
            <a:avLst/>
          </a:prstGeom>
        </p:spPr>
      </p:pic>
    </p:spTree>
    <p:extLst>
      <p:ext uri="{BB962C8B-B14F-4D97-AF65-F5344CB8AC3E}">
        <p14:creationId xmlns:p14="http://schemas.microsoft.com/office/powerpoint/2010/main" val="1438240993"/>
      </p:ext>
    </p:extLst>
  </p:cSld>
  <p:clrMapOvr>
    <a:masterClrMapping/>
  </p:clrMapOvr>
  <p:transition spd="med"/>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screenshot of text&#10;&#10;Description generated with very high confidence">
            <a:extLst>
              <a:ext uri="{FF2B5EF4-FFF2-40B4-BE49-F238E27FC236}">
                <a16:creationId xmlns:a16="http://schemas.microsoft.com/office/drawing/2014/main" id="{F2EB8081-1205-4522-AF60-D4466F7867CF}"/>
              </a:ext>
            </a:extLst>
          </p:cNvPr>
          <p:cNvPicPr>
            <a:picLocks noChangeAspect="1"/>
          </p:cNvPicPr>
          <p:nvPr/>
        </p:nvPicPr>
        <p:blipFill>
          <a:blip r:embed="rId2"/>
          <a:stretch>
            <a:fillRect/>
          </a:stretch>
        </p:blipFill>
        <p:spPr>
          <a:xfrm>
            <a:off x="132435" y="759577"/>
            <a:ext cx="13453713" cy="6842507"/>
          </a:xfrm>
          <a:prstGeom prst="rect">
            <a:avLst/>
          </a:prstGeom>
        </p:spPr>
      </p:pic>
    </p:spTree>
    <p:extLst>
      <p:ext uri="{BB962C8B-B14F-4D97-AF65-F5344CB8AC3E}">
        <p14:creationId xmlns:p14="http://schemas.microsoft.com/office/powerpoint/2010/main" val="186897350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153" name="WHY NESTED SAMPLING? BACKGROUND ON OPTIMAL ESTIMATION"/>
          <p:cNvSpPr txBox="1">
            <a:spLocks noGrp="1"/>
          </p:cNvSpPr>
          <p:nvPr>
            <p:ph type="title"/>
          </p:nvPr>
        </p:nvSpPr>
        <p:spPr>
          <a:prstGeom prst="rect">
            <a:avLst/>
          </a:prstGeom>
        </p:spPr>
        <p:txBody>
          <a:bodyPr/>
          <a:lstStyle/>
          <a:p>
            <a:pPr defTabSz="519937">
              <a:spcBef>
                <a:spcPts val="2000"/>
              </a:spcBef>
              <a:defRPr sz="4628"/>
            </a:pPr>
            <a:r>
              <a:t>WHY NESTED SAMPLING? </a:t>
            </a:r>
            <a:r>
              <a:rPr>
                <a:solidFill>
                  <a:srgbClr val="000000"/>
                </a:solidFill>
              </a:rPr>
              <a:t>BACKGROUND ON OPTIMAL ESTIMATION</a:t>
            </a:r>
          </a:p>
        </p:txBody>
      </p:sp>
      <p:pic>
        <p:nvPicPr>
          <p:cNvPr id="154" name="Image" descr="Image"/>
          <p:cNvPicPr>
            <a:picLocks noChangeAspect="1"/>
          </p:cNvPicPr>
          <p:nvPr/>
        </p:nvPicPr>
        <p:blipFill>
          <a:blip r:embed="rId2">
            <a:extLst/>
          </a:blip>
          <a:srcRect t="7272"/>
          <a:stretch>
            <a:fillRect/>
          </a:stretch>
        </p:blipFill>
        <p:spPr>
          <a:xfrm>
            <a:off x="521592" y="3047299"/>
            <a:ext cx="5740940" cy="3992554"/>
          </a:xfrm>
          <a:prstGeom prst="rect">
            <a:avLst/>
          </a:prstGeom>
          <a:ln w="12700">
            <a:miter lim="400000"/>
          </a:ln>
        </p:spPr>
      </p:pic>
      <p:pic>
        <p:nvPicPr>
          <p:cNvPr id="155" name="Image" descr="Image"/>
          <p:cNvPicPr>
            <a:picLocks noChangeAspect="1"/>
          </p:cNvPicPr>
          <p:nvPr/>
        </p:nvPicPr>
        <p:blipFill>
          <a:blip r:embed="rId3">
            <a:extLst/>
          </a:blip>
          <a:srcRect t="7480"/>
          <a:stretch>
            <a:fillRect/>
          </a:stretch>
        </p:blipFill>
        <p:spPr>
          <a:xfrm>
            <a:off x="6467740" y="3045301"/>
            <a:ext cx="5850538" cy="4059653"/>
          </a:xfrm>
          <a:prstGeom prst="rect">
            <a:avLst/>
          </a:prstGeom>
          <a:ln w="12700">
            <a:miter lim="400000"/>
          </a:ln>
        </p:spPr>
      </p:pic>
      <p:sp>
        <p:nvSpPr>
          <p:cNvPr id="156" name="Prior far from true solution"/>
          <p:cNvSpPr txBox="1"/>
          <p:nvPr/>
        </p:nvSpPr>
        <p:spPr>
          <a:xfrm>
            <a:off x="361010" y="7505693"/>
            <a:ext cx="6061962" cy="105106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defTabSz="531622">
              <a:lnSpc>
                <a:spcPct val="70000"/>
              </a:lnSpc>
              <a:defRPr sz="4368" i="1">
                <a:solidFill>
                  <a:srgbClr val="747676"/>
                </a:solidFill>
                <a:latin typeface="Iowan Old Style"/>
                <a:ea typeface="Iowan Old Style"/>
                <a:cs typeface="Iowan Old Style"/>
                <a:sym typeface="Iowan Old Style"/>
              </a:defRPr>
            </a:lvl1pPr>
          </a:lstStyle>
          <a:p>
            <a:r>
              <a:t>Prior far from true solution</a:t>
            </a:r>
          </a:p>
        </p:txBody>
      </p:sp>
      <p:sp>
        <p:nvSpPr>
          <p:cNvPr id="157" name="Prior close to true solution"/>
          <p:cNvSpPr txBox="1"/>
          <p:nvPr/>
        </p:nvSpPr>
        <p:spPr>
          <a:xfrm>
            <a:off x="6562815" y="7505693"/>
            <a:ext cx="6061962" cy="1051061"/>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lvl1pPr defTabSz="554990">
              <a:lnSpc>
                <a:spcPct val="70000"/>
              </a:lnSpc>
              <a:defRPr sz="4560" i="1">
                <a:solidFill>
                  <a:srgbClr val="747676"/>
                </a:solidFill>
                <a:latin typeface="Iowan Old Style"/>
                <a:ea typeface="Iowan Old Style"/>
                <a:cs typeface="Iowan Old Style"/>
                <a:sym typeface="Iowan Old Style"/>
              </a:defRPr>
            </a:lvl1pPr>
          </a:lstStyle>
          <a:p>
            <a:r>
              <a:t>Prior close to true solution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56"/>
                                        </p:tgtEl>
                                        <p:attrNameLst>
                                          <p:attrName>style.visibility</p:attrName>
                                        </p:attrNameLst>
                                      </p:cBhvr>
                                      <p:to>
                                        <p:strVal val="visible"/>
                                      </p:to>
                                    </p:set>
                                    <p:animEffect transition="in" filter="dissolve">
                                      <p:cBhvr>
                                        <p:cTn id="7" dur="1000"/>
                                        <p:tgtEl>
                                          <p:spTgt spid="15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2" nodeType="clickEffect">
                                  <p:stCondLst>
                                    <p:cond delay="0"/>
                                  </p:stCondLst>
                                  <p:iterate>
                                    <p:tmAbs val="0"/>
                                  </p:iterate>
                                  <p:childTnLst>
                                    <p:set>
                                      <p:cBhvr>
                                        <p:cTn id="11" fill="hold"/>
                                        <p:tgtEl>
                                          <p:spTgt spid="157"/>
                                        </p:tgtEl>
                                        <p:attrNameLst>
                                          <p:attrName>style.visibility</p:attrName>
                                        </p:attrNameLst>
                                      </p:cBhvr>
                                      <p:to>
                                        <p:strVal val="visible"/>
                                      </p:to>
                                    </p:set>
                                    <p:animEffect transition="in" filter="dissolve">
                                      <p:cBhvr>
                                        <p:cTn id="12" dur="10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1" animBg="1" advAuto="0"/>
      <p:bldP spid="157" grpId="2"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160" name="WHY NESTED SAMPLING? AN INTRO"/>
          <p:cNvSpPr txBox="1">
            <a:spLocks noGrp="1"/>
          </p:cNvSpPr>
          <p:nvPr>
            <p:ph type="title"/>
          </p:nvPr>
        </p:nvSpPr>
        <p:spPr>
          <a:prstGeom prst="rect">
            <a:avLst/>
          </a:prstGeom>
        </p:spPr>
        <p:txBody>
          <a:bodyPr/>
          <a:lstStyle/>
          <a:p>
            <a:pPr defTabSz="543305">
              <a:spcBef>
                <a:spcPts val="2100"/>
              </a:spcBef>
              <a:defRPr sz="4836"/>
            </a:pPr>
            <a:r>
              <a:t>WHY NESTED SAMPLING? </a:t>
            </a:r>
            <a:r>
              <a:rPr>
                <a:solidFill>
                  <a:srgbClr val="000000"/>
                </a:solidFill>
              </a:rPr>
              <a:t>AN INTRO</a:t>
            </a:r>
          </a:p>
        </p:txBody>
      </p:sp>
      <p:sp>
        <p:nvSpPr>
          <p:cNvPr id="161" name="Nested Sampling is an inverse method which…"/>
          <p:cNvSpPr txBox="1"/>
          <p:nvPr/>
        </p:nvSpPr>
        <p:spPr>
          <a:xfrm>
            <a:off x="424341" y="2085161"/>
            <a:ext cx="12156118" cy="2745200"/>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defTabSz="514095">
              <a:lnSpc>
                <a:spcPct val="70000"/>
              </a:lnSpc>
              <a:defRPr sz="4224" i="1">
                <a:solidFill>
                  <a:srgbClr val="747676"/>
                </a:solidFill>
                <a:latin typeface="Iowan Old Style"/>
                <a:ea typeface="Iowan Old Style"/>
                <a:cs typeface="Iowan Old Style"/>
                <a:sym typeface="Iowan Old Style"/>
              </a:defRPr>
            </a:pPr>
            <a:r>
              <a:t>Nested Sampling is an inverse method which </a:t>
            </a:r>
          </a:p>
          <a:p>
            <a:pPr defTabSz="514095">
              <a:lnSpc>
                <a:spcPct val="70000"/>
              </a:lnSpc>
              <a:defRPr sz="4224" i="1">
                <a:solidFill>
                  <a:srgbClr val="747676"/>
                </a:solidFill>
                <a:latin typeface="Iowan Old Style"/>
                <a:ea typeface="Iowan Old Style"/>
                <a:cs typeface="Iowan Old Style"/>
                <a:sym typeface="Iowan Old Style"/>
              </a:defRPr>
            </a:pPr>
            <a:r>
              <a:t>calculates the Bayesian evidence by sampling the posterior distribution, and produces probability distribution functions for each parameter as a by-product. </a:t>
            </a:r>
          </a:p>
        </p:txBody>
      </p:sp>
      <p:sp>
        <p:nvSpPr>
          <p:cNvPr id="162" name="does not assume anything about the shape of the probability distributions (OE assumes Gaussian)…"/>
          <p:cNvSpPr txBox="1"/>
          <p:nvPr/>
        </p:nvSpPr>
        <p:spPr>
          <a:xfrm>
            <a:off x="424341" y="4718755"/>
            <a:ext cx="12156118" cy="4381225"/>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ormAutofit/>
          </a:bodyPr>
          <a:lstStyle/>
          <a:p>
            <a:pPr marL="468206" indent="-468206" defTabSz="461518">
              <a:lnSpc>
                <a:spcPct val="70000"/>
              </a:lnSpc>
              <a:buSzPct val="75000"/>
              <a:buChar char="-"/>
              <a:defRPr sz="3792" i="1">
                <a:solidFill>
                  <a:srgbClr val="747676"/>
                </a:solidFill>
                <a:latin typeface="Iowan Old Style"/>
                <a:ea typeface="Iowan Old Style"/>
                <a:cs typeface="Iowan Old Style"/>
                <a:sym typeface="Iowan Old Style"/>
              </a:defRPr>
            </a:pPr>
            <a:r>
              <a:t>does not assume anything about the shape of the probability distributions (OE assumes Gaussian) </a:t>
            </a:r>
          </a:p>
          <a:p>
            <a:pPr marL="468206" indent="-468206" defTabSz="461518">
              <a:lnSpc>
                <a:spcPct val="70000"/>
              </a:lnSpc>
              <a:buSzPct val="75000"/>
              <a:buChar char="-"/>
              <a:defRPr sz="3792" i="1">
                <a:solidFill>
                  <a:srgbClr val="747676"/>
                </a:solidFill>
                <a:latin typeface="Iowan Old Style"/>
                <a:ea typeface="Iowan Old Style"/>
                <a:cs typeface="Iowan Old Style"/>
                <a:sym typeface="Iowan Old Style"/>
              </a:defRPr>
            </a:pPr>
            <a:r>
              <a:t>it fully explores parameter space (no more prior gridding)</a:t>
            </a:r>
          </a:p>
          <a:p>
            <a:pPr marL="468206" indent="-468206" defTabSz="461518">
              <a:lnSpc>
                <a:spcPct val="70000"/>
              </a:lnSpc>
              <a:buSzPct val="75000"/>
              <a:buChar char="-"/>
              <a:defRPr sz="3792" i="1">
                <a:solidFill>
                  <a:srgbClr val="747676"/>
                </a:solidFill>
                <a:latin typeface="Iowan Old Style"/>
                <a:ea typeface="Iowan Old Style"/>
                <a:cs typeface="Iowan Old Style"/>
                <a:sym typeface="Iowan Old Style"/>
              </a:defRPr>
            </a:pPr>
            <a:r>
              <a:t> fully explores all degenerate solutions (multi-modal solutions now possible)</a:t>
            </a:r>
          </a:p>
          <a:p>
            <a:pPr marL="468206" indent="-468206" defTabSz="461518">
              <a:lnSpc>
                <a:spcPct val="70000"/>
              </a:lnSpc>
              <a:buSzPct val="75000"/>
              <a:buChar char="-"/>
              <a:defRPr sz="3792" i="1">
                <a:solidFill>
                  <a:srgbClr val="747676"/>
                </a:solidFill>
                <a:latin typeface="Iowan Old Style"/>
                <a:ea typeface="Iowan Old Style"/>
                <a:cs typeface="Iowan Old Style"/>
                <a:sym typeface="Iowan Old Style"/>
              </a:defRPr>
            </a:pPr>
            <a:r>
              <a:t> automatically calculates the Bayesian evidence (can directly compare two different models, and which model is more appropriate when taking into account the number of free parameters in the model)</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61"/>
                                        </p:tgtEl>
                                        <p:attrNameLst>
                                          <p:attrName>style.visibility</p:attrName>
                                        </p:attrNameLst>
                                      </p:cBhvr>
                                      <p:to>
                                        <p:strVal val="visible"/>
                                      </p:to>
                                    </p:set>
                                    <p:animEffect transition="in" filter="dissolve">
                                      <p:cBhvr>
                                        <p:cTn id="7" dur="1000"/>
                                        <p:tgtEl>
                                          <p:spTgt spid="161"/>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2" nodeType="clickEffect">
                                  <p:stCondLst>
                                    <p:cond delay="0"/>
                                  </p:stCondLst>
                                  <p:iterate>
                                    <p:tmAbs val="0"/>
                                  </p:iterate>
                                  <p:childTnLst>
                                    <p:set>
                                      <p:cBhvr>
                                        <p:cTn id="11" fill="hold"/>
                                        <p:tgtEl>
                                          <p:spTgt spid="162"/>
                                        </p:tgtEl>
                                        <p:attrNameLst>
                                          <p:attrName>style.visibility</p:attrName>
                                        </p:attrNameLst>
                                      </p:cBhvr>
                                      <p:to>
                                        <p:strVal val="visible"/>
                                      </p:to>
                                    </p:set>
                                    <p:animEffect transition="in" filter="dissolve">
                                      <p:cBhvr>
                                        <p:cTn id="12" dur="10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1" animBg="1" advAuto="0"/>
      <p:bldP spid="162" grpId="2"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multinest.png" descr="multinest.png"/>
          <p:cNvPicPr>
            <a:picLocks noChangeAspect="1"/>
          </p:cNvPicPr>
          <p:nvPr/>
        </p:nvPicPr>
        <p:blipFill>
          <a:blip r:embed="rId2">
            <a:extLst/>
          </a:blip>
          <a:stretch>
            <a:fillRect/>
          </a:stretch>
        </p:blipFill>
        <p:spPr>
          <a:xfrm>
            <a:off x="117957" y="2540636"/>
            <a:ext cx="12296062" cy="2189432"/>
          </a:xfrm>
          <a:prstGeom prst="rect">
            <a:avLst/>
          </a:prstGeom>
          <a:ln w="12700">
            <a:miter lim="400000"/>
          </a:ln>
        </p:spPr>
      </p:pic>
      <p:sp>
        <p:nvSpPr>
          <p:cNvPr id="165"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166" name="WHAT iS MULTINEST? THE ALGORITHM"/>
          <p:cNvSpPr txBox="1">
            <a:spLocks noGrp="1"/>
          </p:cNvSpPr>
          <p:nvPr>
            <p:ph type="title"/>
          </p:nvPr>
        </p:nvSpPr>
        <p:spPr>
          <a:prstGeom prst="rect">
            <a:avLst/>
          </a:prstGeom>
        </p:spPr>
        <p:txBody>
          <a:bodyPr/>
          <a:lstStyle/>
          <a:p>
            <a:pPr defTabSz="543305">
              <a:spcBef>
                <a:spcPts val="2100"/>
              </a:spcBef>
              <a:defRPr sz="4836"/>
            </a:pPr>
            <a:r>
              <a:t>WHAT iS MULTINEST? </a:t>
            </a:r>
            <a:r>
              <a:rPr>
                <a:solidFill>
                  <a:srgbClr val="000000"/>
                </a:solidFill>
              </a:rPr>
              <a:t>THE ALGORITHM</a:t>
            </a:r>
          </a:p>
        </p:txBody>
      </p:sp>
      <p:sp>
        <p:nvSpPr>
          <p:cNvPr id="167" name="MultiNest is a simultaneous ellipsoidal nested sampling algorithm. In plain English, the procedure of the algorithm goes like this:…"/>
          <p:cNvSpPr txBox="1"/>
          <p:nvPr/>
        </p:nvSpPr>
        <p:spPr>
          <a:xfrm>
            <a:off x="424341" y="2218191"/>
            <a:ext cx="12156118" cy="6828382"/>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normAutofit lnSpcReduction="10000"/>
          </a:bodyPr>
          <a:lstStyle/>
          <a:p>
            <a:pPr defTabSz="332993">
              <a:lnSpc>
                <a:spcPct val="70000"/>
              </a:lnSpc>
              <a:defRPr sz="2736" i="1">
                <a:solidFill>
                  <a:srgbClr val="747676"/>
                </a:solidFill>
                <a:latin typeface="Iowan Old Style"/>
                <a:ea typeface="Iowan Old Style"/>
                <a:cs typeface="Iowan Old Style"/>
                <a:sym typeface="Iowan Old Style"/>
              </a:defRPr>
            </a:pPr>
            <a:r>
              <a:rPr sz="2700" err="1"/>
              <a:t>MultiNest</a:t>
            </a:r>
            <a:r>
              <a:rPr sz="2700"/>
              <a:t> is a simultaneous ellipsoidal nested sampling algorithm. In plain English, the procedure of the algorithm goes like this:</a:t>
            </a:r>
          </a:p>
          <a:p>
            <a:pPr defTabSz="332993">
              <a:lnSpc>
                <a:spcPct val="70000"/>
              </a:lnSpc>
              <a:defRPr sz="2736" i="1">
                <a:solidFill>
                  <a:srgbClr val="747676"/>
                </a:solidFill>
                <a:latin typeface="Iowan Old Style"/>
                <a:ea typeface="Iowan Old Style"/>
                <a:cs typeface="Iowan Old Style"/>
                <a:sym typeface="Iowan Old Style"/>
              </a:defRPr>
            </a:pPr>
            <a:endParaRPr/>
          </a:p>
          <a:p>
            <a:pPr defTabSz="332993">
              <a:lnSpc>
                <a:spcPct val="70000"/>
              </a:lnSpc>
              <a:defRPr sz="2736" i="1">
                <a:solidFill>
                  <a:srgbClr val="747676"/>
                </a:solidFill>
                <a:latin typeface="Iowan Old Style"/>
                <a:ea typeface="Iowan Old Style"/>
                <a:cs typeface="Iowan Old Style"/>
                <a:sym typeface="Iowan Old Style"/>
              </a:defRPr>
            </a:pPr>
            <a:endParaRPr/>
          </a:p>
          <a:p>
            <a:pPr defTabSz="332993">
              <a:lnSpc>
                <a:spcPct val="70000"/>
              </a:lnSpc>
              <a:defRPr sz="2736" i="1">
                <a:solidFill>
                  <a:srgbClr val="747676"/>
                </a:solidFill>
                <a:latin typeface="Iowan Old Style"/>
                <a:ea typeface="Iowan Old Style"/>
                <a:cs typeface="Iowan Old Style"/>
                <a:sym typeface="Iowan Old Style"/>
              </a:defRPr>
            </a:pPr>
            <a:endParaRPr/>
          </a:p>
          <a:p>
            <a:pPr defTabSz="332993">
              <a:lnSpc>
                <a:spcPct val="70000"/>
              </a:lnSpc>
              <a:defRPr sz="2736" i="1">
                <a:solidFill>
                  <a:srgbClr val="747676"/>
                </a:solidFill>
                <a:latin typeface="Iowan Old Style"/>
                <a:ea typeface="Iowan Old Style"/>
                <a:cs typeface="Iowan Old Style"/>
                <a:sym typeface="Iowan Old Style"/>
              </a:defRPr>
            </a:pPr>
            <a:endParaRPr/>
          </a:p>
          <a:p>
            <a:pPr defTabSz="332993">
              <a:lnSpc>
                <a:spcPct val="70000"/>
              </a:lnSpc>
              <a:defRPr sz="2736" i="1">
                <a:solidFill>
                  <a:srgbClr val="747676"/>
                </a:solidFill>
                <a:latin typeface="Iowan Old Style"/>
                <a:ea typeface="Iowan Old Style"/>
                <a:cs typeface="Iowan Old Style"/>
                <a:sym typeface="Iowan Old Style"/>
              </a:defRPr>
            </a:pPr>
            <a:endParaRPr/>
          </a:p>
          <a:p>
            <a:pPr defTabSz="332993">
              <a:lnSpc>
                <a:spcPct val="70000"/>
              </a:lnSpc>
              <a:defRPr sz="2736" i="1">
                <a:solidFill>
                  <a:srgbClr val="747676"/>
                </a:solidFill>
                <a:latin typeface="Iowan Old Style"/>
                <a:ea typeface="Iowan Old Style"/>
                <a:cs typeface="Iowan Old Style"/>
                <a:sym typeface="Iowan Old Style"/>
              </a:defRPr>
            </a:pPr>
            <a:endParaRPr lang="en-US" sz="2700"/>
          </a:p>
          <a:p>
            <a:pPr defTabSz="332993">
              <a:lnSpc>
                <a:spcPct val="70000"/>
              </a:lnSpc>
              <a:defRPr sz="2736" i="1">
                <a:solidFill>
                  <a:srgbClr val="747676"/>
                </a:solidFill>
                <a:latin typeface="Iowan Old Style"/>
                <a:ea typeface="Iowan Old Style"/>
                <a:cs typeface="Iowan Old Style"/>
                <a:sym typeface="Iowan Old Style"/>
              </a:defRPr>
            </a:pPr>
            <a:endParaRPr lang="en-US" sz="2700"/>
          </a:p>
          <a:p>
            <a:pPr defTabSz="332993">
              <a:lnSpc>
                <a:spcPct val="70000"/>
              </a:lnSpc>
              <a:defRPr sz="2736" i="1">
                <a:solidFill>
                  <a:srgbClr val="747676"/>
                </a:solidFill>
                <a:latin typeface="Iowan Old Style"/>
                <a:ea typeface="Iowan Old Style"/>
                <a:cs typeface="Iowan Old Style"/>
                <a:sym typeface="Iowan Old Style"/>
              </a:defRPr>
            </a:pPr>
            <a:br>
              <a:rPr sz="2700"/>
            </a:br>
            <a:endParaRPr sz="2700"/>
          </a:p>
          <a:p>
            <a:pPr marL="481965" indent="-481965" defTabSz="332993">
              <a:lnSpc>
                <a:spcPct val="70000"/>
              </a:lnSpc>
              <a:buSzPct val="100000"/>
              <a:buAutoNum type="arabicParenR"/>
              <a:defRPr sz="2736" i="1">
                <a:solidFill>
                  <a:srgbClr val="747676"/>
                </a:solidFill>
                <a:latin typeface="Iowan Old Style"/>
                <a:ea typeface="Iowan Old Style"/>
                <a:cs typeface="Iowan Old Style"/>
                <a:sym typeface="Iowan Old Style"/>
              </a:defRPr>
            </a:pPr>
            <a:r>
              <a:rPr sz="2700"/>
              <a:t>Set up a range for your parameters (a uniform prior). For example, </a:t>
            </a:r>
            <a:r>
              <a:rPr sz="2700" err="1"/>
              <a:t>logVMR</a:t>
            </a:r>
            <a:r>
              <a:rPr sz="2700"/>
              <a:t> of H2O is between [-10,-1].</a:t>
            </a:r>
          </a:p>
          <a:p>
            <a:pPr marL="481965" indent="-481965" defTabSz="332993">
              <a:lnSpc>
                <a:spcPct val="70000"/>
              </a:lnSpc>
              <a:buSzPct val="100000"/>
              <a:buAutoNum type="arabicParenR"/>
              <a:defRPr sz="2736" i="1">
                <a:solidFill>
                  <a:srgbClr val="747676"/>
                </a:solidFill>
                <a:latin typeface="Iowan Old Style"/>
                <a:ea typeface="Iowan Old Style"/>
                <a:cs typeface="Iowan Old Style"/>
                <a:sym typeface="Iowan Old Style"/>
              </a:defRPr>
            </a:pPr>
            <a:r>
              <a:rPr sz="2700" err="1"/>
              <a:t>Normalise</a:t>
            </a:r>
            <a:r>
              <a:rPr sz="2700"/>
              <a:t> all of these ranges to be between 0 and 1. This creates a unit hypercube in parameter space. (N-dimensional cube with </a:t>
            </a:r>
            <a:r>
              <a:rPr sz="2700" err="1"/>
              <a:t>x,y,z</a:t>
            </a:r>
            <a:r>
              <a:rPr sz="2700"/>
              <a:t> </a:t>
            </a:r>
            <a:r>
              <a:rPr sz="2700" err="1"/>
              <a:t>etc</a:t>
            </a:r>
            <a:r>
              <a:rPr sz="2700"/>
              <a:t> between 0 and 1).</a:t>
            </a:r>
          </a:p>
          <a:p>
            <a:pPr marL="481965" indent="-481965" defTabSz="332993">
              <a:lnSpc>
                <a:spcPct val="70000"/>
              </a:lnSpc>
              <a:buSzPct val="100000"/>
              <a:buAutoNum type="arabicParenR"/>
              <a:defRPr sz="2736" i="1">
                <a:solidFill>
                  <a:srgbClr val="747676"/>
                </a:solidFill>
                <a:latin typeface="Iowan Old Style"/>
                <a:ea typeface="Iowan Old Style"/>
                <a:cs typeface="Iowan Old Style"/>
                <a:sym typeface="Iowan Old Style"/>
              </a:defRPr>
            </a:pPr>
            <a:r>
              <a:rPr sz="2700"/>
              <a:t>Run </a:t>
            </a:r>
            <a:r>
              <a:rPr sz="2700" err="1"/>
              <a:t>MultiNest</a:t>
            </a:r>
            <a:r>
              <a:rPr sz="2700"/>
              <a:t>. It uniformly samples the hypercube with ‘live points’ (state vectors), and fits a bounding ellipsoid around these points.</a:t>
            </a:r>
          </a:p>
          <a:p>
            <a:pPr marL="481965" indent="-481965" defTabSz="332993">
              <a:lnSpc>
                <a:spcPct val="70000"/>
              </a:lnSpc>
              <a:buSzPct val="100000"/>
              <a:buAutoNum type="arabicParenR"/>
              <a:defRPr sz="2736" i="1">
                <a:solidFill>
                  <a:srgbClr val="747676"/>
                </a:solidFill>
                <a:latin typeface="Iowan Old Style"/>
                <a:ea typeface="Iowan Old Style"/>
                <a:cs typeface="Iowan Old Style"/>
                <a:sym typeface="Iowan Old Style"/>
              </a:defRPr>
            </a:pPr>
            <a:r>
              <a:rPr sz="2700"/>
              <a:t>Checks are made to see if the posterior is multi-modal, and if this is true a k-means algorithm in applied recursively to split the ellipsoid into pairs of ellipsoids. (See Figure)</a:t>
            </a:r>
          </a:p>
          <a:p>
            <a:pPr marL="481965" indent="-481965" defTabSz="332993">
              <a:lnSpc>
                <a:spcPct val="70000"/>
              </a:lnSpc>
              <a:buSzPct val="100000"/>
              <a:buAutoNum type="arabicParenR"/>
              <a:defRPr sz="2736" i="1">
                <a:solidFill>
                  <a:srgbClr val="747676"/>
                </a:solidFill>
                <a:latin typeface="Iowan Old Style"/>
                <a:ea typeface="Iowan Old Style"/>
                <a:cs typeface="Iowan Old Style"/>
                <a:sym typeface="Iowan Old Style"/>
              </a:defRPr>
            </a:pPr>
            <a:r>
              <a:rPr sz="2700"/>
              <a:t>An associated spectrum is calculated with each live point, and compared to the data to calculate a probability (like a chi-squared).</a:t>
            </a:r>
          </a:p>
          <a:p>
            <a:pPr marL="481965" indent="-481965" defTabSz="332993">
              <a:lnSpc>
                <a:spcPct val="70000"/>
              </a:lnSpc>
              <a:buSzPct val="100000"/>
              <a:buAutoNum type="arabicParenR"/>
              <a:defRPr sz="2736" i="1">
                <a:solidFill>
                  <a:srgbClr val="747676"/>
                </a:solidFill>
                <a:latin typeface="Iowan Old Style"/>
                <a:ea typeface="Iowan Old Style"/>
                <a:cs typeface="Iowan Old Style"/>
                <a:sym typeface="Iowan Old Style"/>
              </a:defRPr>
            </a:pPr>
            <a:r>
              <a:rPr sz="2700"/>
              <a:t>The lowest probability live point is removed. A new live point is created, and a new bounding ellipsoid is calculated. Repeat from step 4.</a:t>
            </a:r>
          </a:p>
          <a:p>
            <a:pPr marL="481965" indent="-481965" defTabSz="332993">
              <a:lnSpc>
                <a:spcPct val="70000"/>
              </a:lnSpc>
              <a:buSzPct val="100000"/>
              <a:buAutoNum type="arabicParenR"/>
              <a:defRPr sz="2736" i="1">
                <a:solidFill>
                  <a:srgbClr val="747676"/>
                </a:solidFill>
                <a:latin typeface="Iowan Old Style"/>
                <a:ea typeface="Iowan Old Style"/>
                <a:cs typeface="Iowan Old Style"/>
                <a:sym typeface="Iowan Old Style"/>
              </a:defRPr>
            </a:pPr>
            <a:r>
              <a:rPr sz="2700"/>
              <a:t>Ends once a convergence criterion is met (change in Bayesian log-evidence 0.1).</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67"/>
                                        </p:tgtEl>
                                        <p:attrNameLst>
                                          <p:attrName>style.visibility</p:attrName>
                                        </p:attrNameLst>
                                      </p:cBhvr>
                                      <p:to>
                                        <p:strVal val="visible"/>
                                      </p:to>
                                    </p:set>
                                    <p:animEffect transition="in" filter="dissolve">
                                      <p:cBhvr>
                                        <p:cTn id="7" dur="1000"/>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1"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Line"/>
          <p:cNvSpPr>
            <a:spLocks noGrp="1"/>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endParaRPr/>
          </a:p>
        </p:txBody>
      </p:sp>
      <p:sp>
        <p:nvSpPr>
          <p:cNvPr id="170" name="WHAT iS MULTINEST? MULTIMODAL POSTERIOR"/>
          <p:cNvSpPr txBox="1">
            <a:spLocks noGrp="1"/>
          </p:cNvSpPr>
          <p:nvPr>
            <p:ph type="title"/>
          </p:nvPr>
        </p:nvSpPr>
        <p:spPr>
          <a:prstGeom prst="rect">
            <a:avLst/>
          </a:prstGeom>
        </p:spPr>
        <p:txBody>
          <a:bodyPr/>
          <a:lstStyle/>
          <a:p>
            <a:pPr defTabSz="543305">
              <a:spcBef>
                <a:spcPts val="2100"/>
              </a:spcBef>
              <a:defRPr sz="4836"/>
            </a:pPr>
            <a:r>
              <a:t>WHAT iS MULTINEST? </a:t>
            </a:r>
            <a:r>
              <a:rPr>
                <a:solidFill>
                  <a:srgbClr val="000000"/>
                </a:solidFill>
              </a:rPr>
              <a:t>MULTIMODAL POSTERIOR</a:t>
            </a:r>
          </a:p>
        </p:txBody>
      </p:sp>
      <p:pic>
        <p:nvPicPr>
          <p:cNvPr id="171" name="ellip.png" descr="ellip.png"/>
          <p:cNvPicPr>
            <a:picLocks noChangeAspect="1"/>
          </p:cNvPicPr>
          <p:nvPr/>
        </p:nvPicPr>
        <p:blipFill>
          <a:blip r:embed="rId2">
            <a:extLst/>
          </a:blip>
          <a:stretch>
            <a:fillRect/>
          </a:stretch>
        </p:blipFill>
        <p:spPr>
          <a:xfrm>
            <a:off x="857250" y="3544884"/>
            <a:ext cx="11290300" cy="4216401"/>
          </a:xfrm>
          <a:prstGeom prst="rect">
            <a:avLst/>
          </a:prstGeom>
          <a:ln w="12700">
            <a:miter lim="400000"/>
          </a:ln>
        </p:spPr>
      </p:pic>
    </p:spTree>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55</Slides>
  <Notes>3</Notes>
  <HiddenSlides>0</HiddenSlides>
  <ScaleCrop>false</ScaleCrop>
  <HeadingPairs>
    <vt:vector size="4" baseType="variant">
      <vt:variant>
        <vt:lpstr>Theme</vt:lpstr>
      </vt:variant>
      <vt:variant>
        <vt:i4>1</vt:i4>
      </vt:variant>
      <vt:variant>
        <vt:lpstr>Slide Titles</vt:lpstr>
      </vt:variant>
      <vt:variant>
        <vt:i4>55</vt:i4>
      </vt:variant>
    </vt:vector>
  </HeadingPairs>
  <TitlesOfParts>
    <vt:vector size="56" baseType="lpstr">
      <vt:lpstr>White</vt:lpstr>
      <vt:lpstr>Bayesian techniques</vt:lpstr>
      <vt:lpstr>Multinest for Nemesis </vt:lpstr>
      <vt:lpstr>PowerPoint Presentation</vt:lpstr>
      <vt:lpstr>PowerPoint Presentation</vt:lpstr>
      <vt:lpstr>WHY NESTED SAMPLING? BACKGROUND ON OPTIMAL ESTIMATION</vt:lpstr>
      <vt:lpstr>WHY NESTED SAMPLING? BACKGROUND ON OPTIMAL ESTIMATION</vt:lpstr>
      <vt:lpstr>WHY NESTED SAMPLING? AN INTRO</vt:lpstr>
      <vt:lpstr>WHAT iS MULTINEST? THE ALGORITHM</vt:lpstr>
      <vt:lpstr>WHAT iS MULTINEST? MULTIMODAL POSTERIOR</vt:lpstr>
      <vt:lpstr>WHAT iS MULTINEST? TOROIDAL POSTERIOR</vt:lpstr>
      <vt:lpstr>PowerPoint Presentation</vt:lpstr>
      <vt:lpstr>WHAT iS MULTINEST? AN INTRO BY EXAMPLE: BROWN DWARF</vt:lpstr>
      <vt:lpstr>MULTINEST RESULTS: AN INTRO BY EXAMPLE: Primary TRANSIT FAKE DATA</vt:lpstr>
      <vt:lpstr>MULTINEST RESULTS: TEMPERATURE PROFILE</vt:lpstr>
      <vt:lpstr>MULTINEST RESULTS: Spectral fits OF  BROWN DWARFS</vt:lpstr>
      <vt:lpstr>MULTINEST RESULTS: COMPARING POSTERIORS</vt:lpstr>
      <vt:lpstr>MULTINEST USERGUIDE: INSTALLATION</vt:lpstr>
      <vt:lpstr>MULTINEST USERGUIDE: SETUP</vt:lpstr>
      <vt:lpstr>MULTINEST USERGUIDE: NOTES</vt:lpstr>
      <vt:lpstr>MULTINEST USERGUIDE: PARAMETERS</vt:lpstr>
      <vt:lpstr>MULTINEST USERGUIDE: PARAMETERS</vt:lpstr>
      <vt:lpstr>MULTINEST USERGUIDE: PARAMETERS</vt:lpstr>
      <vt:lpstr>MULTINEST USERGUIDE: PARAMETERS</vt:lpstr>
      <vt:lpstr>MULTINEST USERGUIDE: EXAMPLES</vt:lpstr>
      <vt:lpstr>Teff</vt:lpstr>
      <vt:lpstr>Teff</vt:lpstr>
      <vt:lpstr>Teff (limitation)</vt:lpstr>
      <vt:lpstr>Perspective</vt:lpstr>
      <vt:lpstr>Applications on extra solar objects</vt:lpstr>
      <vt:lpstr>Application to Exoplanet Atmospheres Jake Taylor (@astrojake) University of Oxford</vt:lpstr>
      <vt:lpstr>JWST</vt:lpstr>
      <vt:lpstr>JWST</vt:lpstr>
      <vt:lpstr>Ultra Hot Jupiters</vt:lpstr>
      <vt:lpstr>WASP 121b</vt:lpstr>
      <vt:lpstr>WASP 121b</vt:lpstr>
      <vt:lpstr>WASP 121b</vt:lpstr>
      <vt:lpstr>H- Opacity</vt:lpstr>
      <vt:lpstr>Future/Goals</vt:lpstr>
      <vt:lpstr>Extra solar terrestrial planets Joshua  Krissansen-Totton University of Washington</vt:lpstr>
      <vt:lpstr>The inverse problem</vt:lpstr>
      <vt:lpstr>Nested Sampling Retrieval algorithm</vt:lpstr>
      <vt:lpstr>PowerPoint Presentation</vt:lpstr>
      <vt:lpstr>PowerPoint Presentation</vt:lpstr>
      <vt:lpstr>PowerPoint Presentation</vt:lpstr>
      <vt:lpstr>Extra solar giant planets observed with SPHERE Jean-Loup Baudino University of Oxford</vt:lpstr>
      <vt:lpstr>GJ 504</vt:lpstr>
      <vt:lpstr>HR8799 SPHERE observations</vt:lpstr>
      <vt:lpstr>HR8799</vt:lpstr>
      <vt:lpstr>Hot Jupiters in transmission Joanna Barstow (@DrJoVian) University College London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17</cp:revision>
  <dcterms:modified xsi:type="dcterms:W3CDTF">2018-06-29T14:25:15Z</dcterms:modified>
</cp:coreProperties>
</file>

<file path=docProps/thumbnail.jpeg>
</file>